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376" r:id="rId5"/>
    <p:sldId id="279" r:id="rId6"/>
    <p:sldId id="278" r:id="rId7"/>
    <p:sldId id="377" r:id="rId8"/>
    <p:sldId id="280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D9636-78F4-4B33-96CB-60A72CC0462B}" v="4" dt="2023-10-11T11:19:51.7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CA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2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9417100"/>
            <a:ext cx="919371" cy="869900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389079" y="-1"/>
            <a:ext cx="2153718" cy="97155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2185799" y="819150"/>
            <a:ext cx="552450" cy="552450"/>
          </a:xfrm>
          <a:prstGeom prst="ellipse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7693395" y="292422"/>
            <a:ext cx="594608" cy="1189215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51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CA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5015" y="34691"/>
            <a:ext cx="5122985" cy="29241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826036" y="6976612"/>
            <a:ext cx="7462520" cy="3310890"/>
          </a:xfrm>
          <a:custGeom>
            <a:avLst/>
            <a:gdLst/>
            <a:ahLst/>
            <a:cxnLst/>
            <a:rect l="l" t="t" r="r" b="b"/>
            <a:pathLst>
              <a:path w="7462519" h="3310890">
                <a:moveTo>
                  <a:pt x="7461964" y="3310388"/>
                </a:moveTo>
                <a:lnTo>
                  <a:pt x="0" y="3310388"/>
                </a:lnTo>
                <a:lnTo>
                  <a:pt x="7461964" y="0"/>
                </a:lnTo>
                <a:lnTo>
                  <a:pt x="7461964" y="3310388"/>
                </a:lnTo>
                <a:close/>
              </a:path>
            </a:pathLst>
          </a:custGeom>
          <a:solidFill>
            <a:srgbClr val="A3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0621" y="4100003"/>
            <a:ext cx="213995" cy="295910"/>
          </a:xfrm>
          <a:custGeom>
            <a:avLst/>
            <a:gdLst/>
            <a:ahLst/>
            <a:cxnLst/>
            <a:rect l="l" t="t" r="r" b="b"/>
            <a:pathLst>
              <a:path w="213994" h="295910">
                <a:moveTo>
                  <a:pt x="213870" y="295804"/>
                </a:moveTo>
                <a:lnTo>
                  <a:pt x="0" y="295804"/>
                </a:lnTo>
                <a:lnTo>
                  <a:pt x="0" y="0"/>
                </a:lnTo>
                <a:lnTo>
                  <a:pt x="213870" y="0"/>
                </a:lnTo>
                <a:lnTo>
                  <a:pt x="213870" y="295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95526" y="3864944"/>
            <a:ext cx="213995" cy="530860"/>
          </a:xfrm>
          <a:custGeom>
            <a:avLst/>
            <a:gdLst/>
            <a:ahLst/>
            <a:cxnLst/>
            <a:rect l="l" t="t" r="r" b="b"/>
            <a:pathLst>
              <a:path w="213994" h="530860">
                <a:moveTo>
                  <a:pt x="213870" y="530864"/>
                </a:moveTo>
                <a:lnTo>
                  <a:pt x="0" y="530864"/>
                </a:lnTo>
                <a:lnTo>
                  <a:pt x="0" y="0"/>
                </a:lnTo>
                <a:lnTo>
                  <a:pt x="213870" y="0"/>
                </a:lnTo>
                <a:lnTo>
                  <a:pt x="213870" y="530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70438" y="3687257"/>
            <a:ext cx="213995" cy="708660"/>
          </a:xfrm>
          <a:custGeom>
            <a:avLst/>
            <a:gdLst/>
            <a:ahLst/>
            <a:cxnLst/>
            <a:rect l="l" t="t" r="r" b="b"/>
            <a:pathLst>
              <a:path w="213994" h="708660">
                <a:moveTo>
                  <a:pt x="213870" y="708550"/>
                </a:moveTo>
                <a:lnTo>
                  <a:pt x="0" y="708550"/>
                </a:lnTo>
                <a:lnTo>
                  <a:pt x="0" y="0"/>
                </a:lnTo>
                <a:lnTo>
                  <a:pt x="213870" y="0"/>
                </a:lnTo>
                <a:lnTo>
                  <a:pt x="213870" y="708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45350" y="3459024"/>
            <a:ext cx="213995" cy="937260"/>
          </a:xfrm>
          <a:custGeom>
            <a:avLst/>
            <a:gdLst/>
            <a:ahLst/>
            <a:cxnLst/>
            <a:rect l="l" t="t" r="r" b="b"/>
            <a:pathLst>
              <a:path w="213994" h="937260">
                <a:moveTo>
                  <a:pt x="213870" y="936783"/>
                </a:moveTo>
                <a:lnTo>
                  <a:pt x="0" y="936783"/>
                </a:lnTo>
                <a:lnTo>
                  <a:pt x="0" y="0"/>
                </a:lnTo>
                <a:lnTo>
                  <a:pt x="213870" y="0"/>
                </a:lnTo>
                <a:lnTo>
                  <a:pt x="213870" y="936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672" y="3202756"/>
            <a:ext cx="220149" cy="20304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92377" y="3186594"/>
            <a:ext cx="918210" cy="699770"/>
          </a:xfrm>
          <a:custGeom>
            <a:avLst/>
            <a:gdLst/>
            <a:ahLst/>
            <a:cxnLst/>
            <a:rect l="l" t="t" r="r" b="b"/>
            <a:pathLst>
              <a:path w="918210" h="699770">
                <a:moveTo>
                  <a:pt x="918133" y="0"/>
                </a:moveTo>
                <a:lnTo>
                  <a:pt x="896442" y="2578"/>
                </a:lnTo>
                <a:lnTo>
                  <a:pt x="896442" y="16167"/>
                </a:lnTo>
                <a:lnTo>
                  <a:pt x="809104" y="219214"/>
                </a:lnTo>
                <a:lnTo>
                  <a:pt x="762965" y="157772"/>
                </a:lnTo>
                <a:lnTo>
                  <a:pt x="796290" y="132753"/>
                </a:lnTo>
                <a:lnTo>
                  <a:pt x="755561" y="78867"/>
                </a:lnTo>
                <a:lnTo>
                  <a:pt x="722401" y="103746"/>
                </a:lnTo>
                <a:lnTo>
                  <a:pt x="676287" y="42329"/>
                </a:lnTo>
                <a:lnTo>
                  <a:pt x="896442" y="16167"/>
                </a:lnTo>
                <a:lnTo>
                  <a:pt x="896442" y="2578"/>
                </a:lnTo>
                <a:lnTo>
                  <a:pt x="651395" y="31699"/>
                </a:lnTo>
                <a:lnTo>
                  <a:pt x="711581" y="111861"/>
                </a:lnTo>
                <a:lnTo>
                  <a:pt x="0" y="645820"/>
                </a:lnTo>
                <a:lnTo>
                  <a:pt x="40728" y="699719"/>
                </a:lnTo>
                <a:lnTo>
                  <a:pt x="762762" y="157911"/>
                </a:lnTo>
                <a:lnTo>
                  <a:pt x="752157" y="165887"/>
                </a:lnTo>
                <a:lnTo>
                  <a:pt x="812317" y="246011"/>
                </a:lnTo>
                <a:lnTo>
                  <a:pt x="918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CA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CA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0"/>
            <a:ext cx="17259299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4838680" cy="10287000"/>
          </a:xfrm>
          <a:custGeom>
            <a:avLst/>
            <a:gdLst/>
            <a:ahLst/>
            <a:cxnLst/>
            <a:rect l="l" t="t" r="r" b="b"/>
            <a:pathLst>
              <a:path w="14838680" h="10287000">
                <a:moveTo>
                  <a:pt x="1483841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97082" y="0"/>
                </a:lnTo>
                <a:lnTo>
                  <a:pt x="14838410" y="10286999"/>
                </a:lnTo>
                <a:close/>
              </a:path>
            </a:pathLst>
          </a:custGeom>
          <a:solidFill>
            <a:srgbClr val="CA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64528" y="4488046"/>
            <a:ext cx="13023850" cy="5799455"/>
          </a:xfrm>
          <a:custGeom>
            <a:avLst/>
            <a:gdLst/>
            <a:ahLst/>
            <a:cxnLst/>
            <a:rect l="l" t="t" r="r" b="b"/>
            <a:pathLst>
              <a:path w="13023850" h="5799455">
                <a:moveTo>
                  <a:pt x="13023471" y="5798953"/>
                </a:moveTo>
                <a:lnTo>
                  <a:pt x="0" y="5798953"/>
                </a:lnTo>
                <a:lnTo>
                  <a:pt x="13023471" y="0"/>
                </a:lnTo>
                <a:lnTo>
                  <a:pt x="13023471" y="5798953"/>
                </a:lnTo>
                <a:close/>
              </a:path>
            </a:pathLst>
          </a:custGeom>
          <a:solidFill>
            <a:srgbClr val="A3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2178" y="8043095"/>
            <a:ext cx="10474960" cy="1314450"/>
          </a:xfrm>
          <a:custGeom>
            <a:avLst/>
            <a:gdLst/>
            <a:ahLst/>
            <a:cxnLst/>
            <a:rect l="l" t="t" r="r" b="b"/>
            <a:pathLst>
              <a:path w="10474960" h="1314450">
                <a:moveTo>
                  <a:pt x="10474718" y="1314032"/>
                </a:moveTo>
                <a:lnTo>
                  <a:pt x="0" y="1314032"/>
                </a:lnTo>
                <a:lnTo>
                  <a:pt x="0" y="0"/>
                </a:lnTo>
                <a:lnTo>
                  <a:pt x="10474718" y="0"/>
                </a:lnTo>
                <a:lnTo>
                  <a:pt x="10474718" y="1314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646" y="3273039"/>
            <a:ext cx="5124449" cy="2924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315" y="1294638"/>
            <a:ext cx="12558521" cy="829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CA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7472" y="3242876"/>
            <a:ext cx="11885930" cy="601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mentimeter.com/app/hom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.Baynham@ColegauCymr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27354" y="1028700"/>
            <a:ext cx="5531946" cy="2286780"/>
          </a:xfrm>
          <a:custGeom>
            <a:avLst/>
            <a:gdLst/>
            <a:ahLst/>
            <a:cxnLst/>
            <a:rect l="l" t="t" r="r" b="b"/>
            <a:pathLst>
              <a:path w="5531946" h="2286780">
                <a:moveTo>
                  <a:pt x="0" y="0"/>
                </a:moveTo>
                <a:lnTo>
                  <a:pt x="5531946" y="0"/>
                </a:lnTo>
                <a:lnTo>
                  <a:pt x="5531946" y="2286780"/>
                </a:lnTo>
                <a:lnTo>
                  <a:pt x="0" y="2286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239560"/>
            <a:ext cx="14351455" cy="43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11" b="0" i="0" u="none" strike="noStrike" kern="1200" cap="none" spc="0" normalizeH="0" baseline="0" noProof="0">
                <a:ln>
                  <a:noFill/>
                </a:ln>
                <a:solidFill>
                  <a:srgbClr val="A30F79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Llais addysg bellach yng Nghymru  | </a:t>
            </a:r>
            <a:r>
              <a:rPr kumimoji="0" lang="en-US" sz="251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 </a:t>
            </a:r>
            <a:r>
              <a:rPr kumimoji="0" lang="en-US" sz="2511" b="0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The voice of further education in Wales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592021"/>
            <a:ext cx="9539582" cy="121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34" b="0" i="0" u="none" strike="noStrike" kern="1200" cap="none" spc="0" normalizeH="0" baseline="0" noProof="0">
                <a:ln>
                  <a:noFill/>
                </a:ln>
                <a:solidFill>
                  <a:srgbClr val="A30F79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Cynhadledd Flynyddol 2023 </a:t>
            </a:r>
          </a:p>
          <a:p>
            <a:pPr marL="0" marR="0" lvl="0" indent="0" algn="just" defTabSz="914400" rtl="0" eaLnBrk="1" fontAlgn="auto" latinLnBrk="0" hangingPunct="1">
              <a:lnSpc>
                <a:spcPts val="49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34" b="0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Annual Conference 2023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892527"/>
            <a:ext cx="14989858" cy="306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8" b="0" i="0" u="none" strike="noStrike" kern="1200" cap="none" spc="0" normalizeH="0" baseline="0" noProof="0">
                <a:ln>
                  <a:noFill/>
                </a:ln>
                <a:solidFill>
                  <a:srgbClr val="A30F7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Lles Actif mewn addysg bellach: </a:t>
            </a:r>
          </a:p>
          <a:p>
            <a:pPr marL="0" marR="0" lvl="0" indent="0" algn="l" defTabSz="914400" rtl="0" eaLnBrk="1" fontAlgn="auto" latinLnBrk="0" hangingPunct="1">
              <a:lnSpc>
                <a:spcPts val="4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8" b="0" i="0" u="none" strike="noStrike" kern="1200" cap="none" spc="0" normalizeH="0" baseline="0" noProof="0">
                <a:ln>
                  <a:noFill/>
                </a:ln>
                <a:solidFill>
                  <a:srgbClr val="A30F7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Colegau Actif - Bywydau Actif - Cymru Actif</a:t>
            </a:r>
          </a:p>
          <a:p>
            <a:pPr marL="0" marR="0" lvl="0" indent="0" algn="l" defTabSz="914400" rtl="0" eaLnBrk="1" fontAlgn="auto" latinLnBrk="0" hangingPunct="1">
              <a:lnSpc>
                <a:spcPts val="4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98" b="0" i="0" u="none" strike="noStrike" kern="1200" cap="none" spc="0" normalizeH="0" baseline="0" noProof="0">
              <a:ln>
                <a:noFill/>
              </a:ln>
              <a:solidFill>
                <a:srgbClr val="A30F7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8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8" b="0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Active Wellbeing in further education: </a:t>
            </a:r>
          </a:p>
          <a:p>
            <a:pPr marL="0" marR="0" lvl="0" indent="0" algn="l" defTabSz="914400" rtl="0" eaLnBrk="1" fontAlgn="auto" latinLnBrk="0" hangingPunct="1">
              <a:lnSpc>
                <a:spcPts val="48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98" b="0" i="0" u="none" strike="noStrike" kern="1200" cap="none" spc="0" normalizeH="0" baseline="0" noProof="0">
                <a:ln>
                  <a:noFill/>
                </a:ln>
                <a:solidFill>
                  <a:srgbClr val="512178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Active Colleges - Active Lives - Active Wales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87EB3-8796-81E1-A163-D92E79CA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354" y="3315480"/>
            <a:ext cx="607183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2023-09-10-18-15-00">
            <a:hlinkClick r:id="" action="ppaction://media"/>
            <a:extLst>
              <a:ext uri="{FF2B5EF4-FFF2-40B4-BE49-F238E27FC236}">
                <a16:creationId xmlns:a16="http://schemas.microsoft.com/office/drawing/2014/main" id="{DE1C3C57-4891-A548-C21A-689501F1BA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1104900"/>
            <a:ext cx="4572000" cy="80772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98D57B1-A569-45A9-AD2D-F829DB3682CF}"/>
              </a:ext>
            </a:extLst>
          </p:cNvPr>
          <p:cNvSpPr/>
          <p:nvPr/>
        </p:nvSpPr>
        <p:spPr>
          <a:xfrm>
            <a:off x="2064328" y="8084128"/>
            <a:ext cx="16223672" cy="2202872"/>
          </a:xfrm>
          <a:prstGeom prst="triangle">
            <a:avLst>
              <a:gd name="adj" fmla="val 99915"/>
            </a:avLst>
          </a:prstGeom>
          <a:solidFill>
            <a:srgbClr val="A52022"/>
          </a:solidFill>
          <a:ln>
            <a:solidFill>
              <a:srgbClr val="A520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10550-E706-09E3-E173-A4F8CFB0BB03}"/>
              </a:ext>
            </a:extLst>
          </p:cNvPr>
          <p:cNvSpPr txBox="1"/>
          <p:nvPr/>
        </p:nvSpPr>
        <p:spPr>
          <a:xfrm>
            <a:off x="13286510" y="9310255"/>
            <a:ext cx="41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https://www.mentimeter.com/app/home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5990C-7DA1-3F46-83F8-E2022D93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823" y="8783051"/>
            <a:ext cx="1225217" cy="122521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9CD5347-E993-0E1B-65AC-7284C1DC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031" y="23418"/>
            <a:ext cx="5954969" cy="443428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6E2F9D2-B858-01EC-7A97-57DACB16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83694" cy="4347374"/>
          </a:xfrm>
          <a:prstGeom prst="rect">
            <a:avLst/>
          </a:prstGeom>
        </p:spPr>
      </p:pic>
      <p:pic>
        <p:nvPicPr>
          <p:cNvPr id="5" name="Picture 5" descr="Chart, diagram, sunburst chart&#10;&#10;Description automatically generated">
            <a:extLst>
              <a:ext uri="{FF2B5EF4-FFF2-40B4-BE49-F238E27FC236}">
                <a16:creationId xmlns:a16="http://schemas.microsoft.com/office/drawing/2014/main" id="{0F8C7D8D-47FE-58DC-D202-E86F5D387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52425"/>
            <a:ext cx="5783694" cy="4034575"/>
          </a:xfrm>
          <a:prstGeom prst="rect">
            <a:avLst/>
          </a:prstGeom>
        </p:spPr>
      </p:pic>
      <p:pic>
        <p:nvPicPr>
          <p:cNvPr id="6" name="Picture 6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24DADD16-032B-770B-4058-EE8D26F6B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986" y="1562100"/>
            <a:ext cx="5486400" cy="3957637"/>
          </a:xfrm>
          <a:prstGeom prst="rect">
            <a:avLst/>
          </a:prstGeom>
        </p:spPr>
      </p:pic>
      <p:pic>
        <p:nvPicPr>
          <p:cNvPr id="8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1A6CE976-7109-D04C-B906-2C9437091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3030" y="6269442"/>
            <a:ext cx="5939589" cy="3994139"/>
          </a:xfrm>
          <a:prstGeom prst="rect">
            <a:avLst/>
          </a:prstGeom>
        </p:spPr>
      </p:pic>
      <p:pic>
        <p:nvPicPr>
          <p:cNvPr id="9" name="Picture 9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39A5E5A3-264A-E17D-AA2F-D682B4762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2948" y="5519737"/>
            <a:ext cx="5486400" cy="3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5015" y="34691"/>
            <a:ext cx="5122985" cy="29241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26036" y="6976612"/>
            <a:ext cx="7462520" cy="3310890"/>
          </a:xfrm>
          <a:custGeom>
            <a:avLst/>
            <a:gdLst/>
            <a:ahLst/>
            <a:cxnLst/>
            <a:rect l="l" t="t" r="r" b="b"/>
            <a:pathLst>
              <a:path w="7462519" h="3310890">
                <a:moveTo>
                  <a:pt x="7461964" y="3310388"/>
                </a:moveTo>
                <a:lnTo>
                  <a:pt x="0" y="3310388"/>
                </a:lnTo>
                <a:lnTo>
                  <a:pt x="7461964" y="0"/>
                </a:lnTo>
                <a:lnTo>
                  <a:pt x="7461964" y="3310388"/>
                </a:lnTo>
                <a:close/>
              </a:path>
            </a:pathLst>
          </a:custGeom>
          <a:solidFill>
            <a:srgbClr val="A3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628" y="4781928"/>
            <a:ext cx="1179646" cy="12179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68971" y="3859351"/>
            <a:ext cx="658495" cy="326390"/>
          </a:xfrm>
          <a:custGeom>
            <a:avLst/>
            <a:gdLst/>
            <a:ahLst/>
            <a:cxnLst/>
            <a:rect l="l" t="t" r="r" b="b"/>
            <a:pathLst>
              <a:path w="658494" h="326389">
                <a:moveTo>
                  <a:pt x="325589" y="163042"/>
                </a:moveTo>
                <a:lnTo>
                  <a:pt x="319773" y="119697"/>
                </a:lnTo>
                <a:lnTo>
                  <a:pt x="303364" y="80746"/>
                </a:lnTo>
                <a:lnTo>
                  <a:pt x="277901" y="47752"/>
                </a:lnTo>
                <a:lnTo>
                  <a:pt x="244957" y="22263"/>
                </a:lnTo>
                <a:lnTo>
                  <a:pt x="218173" y="10947"/>
                </a:lnTo>
                <a:lnTo>
                  <a:pt x="218173" y="201371"/>
                </a:lnTo>
                <a:lnTo>
                  <a:pt x="214007" y="221564"/>
                </a:lnTo>
                <a:lnTo>
                  <a:pt x="201612" y="238442"/>
                </a:lnTo>
                <a:lnTo>
                  <a:pt x="181127" y="250024"/>
                </a:lnTo>
                <a:lnTo>
                  <a:pt x="152730" y="254330"/>
                </a:lnTo>
                <a:lnTo>
                  <a:pt x="140093" y="253517"/>
                </a:lnTo>
                <a:lnTo>
                  <a:pt x="106667" y="240690"/>
                </a:lnTo>
                <a:lnTo>
                  <a:pt x="111645" y="226796"/>
                </a:lnTo>
                <a:lnTo>
                  <a:pt x="115062" y="225399"/>
                </a:lnTo>
                <a:lnTo>
                  <a:pt x="117919" y="226771"/>
                </a:lnTo>
                <a:lnTo>
                  <a:pt x="124879" y="229730"/>
                </a:lnTo>
                <a:lnTo>
                  <a:pt x="133210" y="232397"/>
                </a:lnTo>
                <a:lnTo>
                  <a:pt x="142532" y="234315"/>
                </a:lnTo>
                <a:lnTo>
                  <a:pt x="152450" y="235051"/>
                </a:lnTo>
                <a:lnTo>
                  <a:pt x="171996" y="231762"/>
                </a:lnTo>
                <a:lnTo>
                  <a:pt x="181610" y="225399"/>
                </a:lnTo>
                <a:lnTo>
                  <a:pt x="184556" y="223443"/>
                </a:lnTo>
                <a:lnTo>
                  <a:pt x="191211" y="212369"/>
                </a:lnTo>
                <a:lnTo>
                  <a:pt x="193052" y="200837"/>
                </a:lnTo>
                <a:lnTo>
                  <a:pt x="188988" y="184899"/>
                </a:lnTo>
                <a:lnTo>
                  <a:pt x="178549" y="173926"/>
                </a:lnTo>
                <a:lnTo>
                  <a:pt x="163766" y="167576"/>
                </a:lnTo>
                <a:lnTo>
                  <a:pt x="146646" y="165544"/>
                </a:lnTo>
                <a:lnTo>
                  <a:pt x="135509" y="165544"/>
                </a:lnTo>
                <a:lnTo>
                  <a:pt x="133121" y="163144"/>
                </a:lnTo>
                <a:lnTo>
                  <a:pt x="133121" y="150012"/>
                </a:lnTo>
                <a:lnTo>
                  <a:pt x="135509" y="147612"/>
                </a:lnTo>
                <a:lnTo>
                  <a:pt x="146646" y="147612"/>
                </a:lnTo>
                <a:lnTo>
                  <a:pt x="160362" y="145884"/>
                </a:lnTo>
                <a:lnTo>
                  <a:pt x="173304" y="140525"/>
                </a:lnTo>
                <a:lnTo>
                  <a:pt x="182918" y="131241"/>
                </a:lnTo>
                <a:lnTo>
                  <a:pt x="186690" y="117754"/>
                </a:lnTo>
                <a:lnTo>
                  <a:pt x="184924" y="107632"/>
                </a:lnTo>
                <a:lnTo>
                  <a:pt x="180606" y="101066"/>
                </a:lnTo>
                <a:lnTo>
                  <a:pt x="179336" y="99148"/>
                </a:lnTo>
                <a:lnTo>
                  <a:pt x="169570" y="93306"/>
                </a:lnTo>
                <a:lnTo>
                  <a:pt x="155206" y="91135"/>
                </a:lnTo>
                <a:lnTo>
                  <a:pt x="146723" y="91833"/>
                </a:lnTo>
                <a:lnTo>
                  <a:pt x="138633" y="93675"/>
                </a:lnTo>
                <a:lnTo>
                  <a:pt x="131191" y="96342"/>
                </a:lnTo>
                <a:lnTo>
                  <a:pt x="124675" y="99491"/>
                </a:lnTo>
                <a:lnTo>
                  <a:pt x="121793" y="101066"/>
                </a:lnTo>
                <a:lnTo>
                  <a:pt x="118186" y="99745"/>
                </a:lnTo>
                <a:lnTo>
                  <a:pt x="113538" y="87033"/>
                </a:lnTo>
                <a:lnTo>
                  <a:pt x="114490" y="84302"/>
                </a:lnTo>
                <a:lnTo>
                  <a:pt x="116700" y="83007"/>
                </a:lnTo>
                <a:lnTo>
                  <a:pt x="125298" y="78778"/>
                </a:lnTo>
                <a:lnTo>
                  <a:pt x="135686" y="75222"/>
                </a:lnTo>
                <a:lnTo>
                  <a:pt x="147396" y="72771"/>
                </a:lnTo>
                <a:lnTo>
                  <a:pt x="159905" y="71856"/>
                </a:lnTo>
                <a:lnTo>
                  <a:pt x="182841" y="75412"/>
                </a:lnTo>
                <a:lnTo>
                  <a:pt x="198843" y="84861"/>
                </a:lnTo>
                <a:lnTo>
                  <a:pt x="208216" y="98323"/>
                </a:lnTo>
                <a:lnTo>
                  <a:pt x="211277" y="113944"/>
                </a:lnTo>
                <a:lnTo>
                  <a:pt x="209207" y="127000"/>
                </a:lnTo>
                <a:lnTo>
                  <a:pt x="202984" y="138595"/>
                </a:lnTo>
                <a:lnTo>
                  <a:pt x="192633" y="148234"/>
                </a:lnTo>
                <a:lnTo>
                  <a:pt x="178130" y="155498"/>
                </a:lnTo>
                <a:lnTo>
                  <a:pt x="178130" y="156032"/>
                </a:lnTo>
                <a:lnTo>
                  <a:pt x="193713" y="161480"/>
                </a:lnTo>
                <a:lnTo>
                  <a:pt x="206438" y="171069"/>
                </a:lnTo>
                <a:lnTo>
                  <a:pt x="215023" y="184480"/>
                </a:lnTo>
                <a:lnTo>
                  <a:pt x="218173" y="201371"/>
                </a:lnTo>
                <a:lnTo>
                  <a:pt x="218173" y="10947"/>
                </a:lnTo>
                <a:lnTo>
                  <a:pt x="206070" y="5829"/>
                </a:lnTo>
                <a:lnTo>
                  <a:pt x="162788" y="0"/>
                </a:lnTo>
                <a:lnTo>
                  <a:pt x="119519" y="5829"/>
                </a:lnTo>
                <a:lnTo>
                  <a:pt x="80632" y="22263"/>
                </a:lnTo>
                <a:lnTo>
                  <a:pt x="47675" y="47752"/>
                </a:lnTo>
                <a:lnTo>
                  <a:pt x="22225" y="80746"/>
                </a:lnTo>
                <a:lnTo>
                  <a:pt x="5816" y="119697"/>
                </a:lnTo>
                <a:lnTo>
                  <a:pt x="0" y="163042"/>
                </a:lnTo>
                <a:lnTo>
                  <a:pt x="5816" y="206387"/>
                </a:lnTo>
                <a:lnTo>
                  <a:pt x="22225" y="245338"/>
                </a:lnTo>
                <a:lnTo>
                  <a:pt x="47675" y="278333"/>
                </a:lnTo>
                <a:lnTo>
                  <a:pt x="80632" y="303822"/>
                </a:lnTo>
                <a:lnTo>
                  <a:pt x="119519" y="320255"/>
                </a:lnTo>
                <a:lnTo>
                  <a:pt x="162788" y="326085"/>
                </a:lnTo>
                <a:lnTo>
                  <a:pt x="206070" y="320255"/>
                </a:lnTo>
                <a:lnTo>
                  <a:pt x="244957" y="303822"/>
                </a:lnTo>
                <a:lnTo>
                  <a:pt x="277901" y="278333"/>
                </a:lnTo>
                <a:lnTo>
                  <a:pt x="303364" y="245338"/>
                </a:lnTo>
                <a:lnTo>
                  <a:pt x="319773" y="206387"/>
                </a:lnTo>
                <a:lnTo>
                  <a:pt x="325589" y="163042"/>
                </a:lnTo>
                <a:close/>
              </a:path>
              <a:path w="658494" h="326389">
                <a:moveTo>
                  <a:pt x="657885" y="112318"/>
                </a:moveTo>
                <a:lnTo>
                  <a:pt x="654481" y="95427"/>
                </a:lnTo>
                <a:lnTo>
                  <a:pt x="645185" y="81635"/>
                </a:lnTo>
                <a:lnTo>
                  <a:pt x="631418" y="72326"/>
                </a:lnTo>
                <a:lnTo>
                  <a:pt x="614553" y="68910"/>
                </a:lnTo>
                <a:lnTo>
                  <a:pt x="335165" y="68910"/>
                </a:lnTo>
                <a:lnTo>
                  <a:pt x="345363" y="90627"/>
                </a:lnTo>
                <a:lnTo>
                  <a:pt x="352894" y="113690"/>
                </a:lnTo>
                <a:lnTo>
                  <a:pt x="357555" y="137896"/>
                </a:lnTo>
                <a:lnTo>
                  <a:pt x="359156" y="163042"/>
                </a:lnTo>
                <a:lnTo>
                  <a:pt x="357492" y="188683"/>
                </a:lnTo>
                <a:lnTo>
                  <a:pt x="352640" y="213347"/>
                </a:lnTo>
                <a:lnTo>
                  <a:pt x="344805" y="236804"/>
                </a:lnTo>
                <a:lnTo>
                  <a:pt x="334225" y="258851"/>
                </a:lnTo>
                <a:lnTo>
                  <a:pt x="614553" y="258851"/>
                </a:lnTo>
                <a:lnTo>
                  <a:pt x="631418" y="255435"/>
                </a:lnTo>
                <a:lnTo>
                  <a:pt x="645185" y="246138"/>
                </a:lnTo>
                <a:lnTo>
                  <a:pt x="654481" y="232333"/>
                </a:lnTo>
                <a:lnTo>
                  <a:pt x="657885" y="215442"/>
                </a:lnTo>
                <a:lnTo>
                  <a:pt x="657885" y="112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123" y="3407218"/>
            <a:ext cx="906780" cy="380365"/>
          </a:xfrm>
          <a:custGeom>
            <a:avLst/>
            <a:gdLst/>
            <a:ahLst/>
            <a:cxnLst/>
            <a:rect l="l" t="t" r="r" b="b"/>
            <a:pathLst>
              <a:path w="906780" h="380364">
                <a:moveTo>
                  <a:pt x="379285" y="189928"/>
                </a:moveTo>
                <a:lnTo>
                  <a:pt x="372516" y="139433"/>
                </a:lnTo>
                <a:lnTo>
                  <a:pt x="353390" y="94068"/>
                </a:lnTo>
                <a:lnTo>
                  <a:pt x="323748" y="55626"/>
                </a:lnTo>
                <a:lnTo>
                  <a:pt x="285356" y="25920"/>
                </a:lnTo>
                <a:lnTo>
                  <a:pt x="252628" y="12103"/>
                </a:lnTo>
                <a:lnTo>
                  <a:pt x="252628" y="273405"/>
                </a:lnTo>
                <a:lnTo>
                  <a:pt x="252628" y="295135"/>
                </a:lnTo>
                <a:lnTo>
                  <a:pt x="250647" y="297116"/>
                </a:lnTo>
                <a:lnTo>
                  <a:pt x="128130" y="297116"/>
                </a:lnTo>
                <a:lnTo>
                  <a:pt x="125501" y="294614"/>
                </a:lnTo>
                <a:lnTo>
                  <a:pt x="125399" y="292684"/>
                </a:lnTo>
                <a:lnTo>
                  <a:pt x="125336" y="276885"/>
                </a:lnTo>
                <a:lnTo>
                  <a:pt x="126809" y="273405"/>
                </a:lnTo>
                <a:lnTo>
                  <a:pt x="146494" y="254203"/>
                </a:lnTo>
                <a:lnTo>
                  <a:pt x="179527" y="221576"/>
                </a:lnTo>
                <a:lnTo>
                  <a:pt x="202565" y="194970"/>
                </a:lnTo>
                <a:lnTo>
                  <a:pt x="216128" y="171818"/>
                </a:lnTo>
                <a:lnTo>
                  <a:pt x="220700" y="149580"/>
                </a:lnTo>
                <a:lnTo>
                  <a:pt x="218706" y="134912"/>
                </a:lnTo>
                <a:lnTo>
                  <a:pt x="212813" y="123825"/>
                </a:lnTo>
                <a:lnTo>
                  <a:pt x="212077" y="122428"/>
                </a:lnTo>
                <a:lnTo>
                  <a:pt x="199872" y="113753"/>
                </a:lnTo>
                <a:lnTo>
                  <a:pt x="181140" y="110502"/>
                </a:lnTo>
                <a:lnTo>
                  <a:pt x="171805" y="111315"/>
                </a:lnTo>
                <a:lnTo>
                  <a:pt x="163144" y="113512"/>
                </a:lnTo>
                <a:lnTo>
                  <a:pt x="155257" y="116738"/>
                </a:lnTo>
                <a:lnTo>
                  <a:pt x="148221" y="120624"/>
                </a:lnTo>
                <a:lnTo>
                  <a:pt x="143078" y="123825"/>
                </a:lnTo>
                <a:lnTo>
                  <a:pt x="136321" y="121831"/>
                </a:lnTo>
                <a:lnTo>
                  <a:pt x="130251" y="108356"/>
                </a:lnTo>
                <a:lnTo>
                  <a:pt x="130479" y="108165"/>
                </a:lnTo>
                <a:lnTo>
                  <a:pt x="129324" y="105524"/>
                </a:lnTo>
                <a:lnTo>
                  <a:pt x="170967" y="83705"/>
                </a:lnTo>
                <a:lnTo>
                  <a:pt x="186601" y="82346"/>
                </a:lnTo>
                <a:lnTo>
                  <a:pt x="215036" y="87693"/>
                </a:lnTo>
                <a:lnTo>
                  <a:pt x="234543" y="101727"/>
                </a:lnTo>
                <a:lnTo>
                  <a:pt x="245770" y="121424"/>
                </a:lnTo>
                <a:lnTo>
                  <a:pt x="249364" y="143764"/>
                </a:lnTo>
                <a:lnTo>
                  <a:pt x="244398" y="171894"/>
                </a:lnTo>
                <a:lnTo>
                  <a:pt x="230238" y="198996"/>
                </a:lnTo>
                <a:lnTo>
                  <a:pt x="207987" y="226822"/>
                </a:lnTo>
                <a:lnTo>
                  <a:pt x="178714" y="257162"/>
                </a:lnTo>
                <a:lnTo>
                  <a:pt x="169545" y="265874"/>
                </a:lnTo>
                <a:lnTo>
                  <a:pt x="170776" y="268973"/>
                </a:lnTo>
                <a:lnTo>
                  <a:pt x="250609" y="268973"/>
                </a:lnTo>
                <a:lnTo>
                  <a:pt x="252590" y="270954"/>
                </a:lnTo>
                <a:lnTo>
                  <a:pt x="252628" y="273405"/>
                </a:lnTo>
                <a:lnTo>
                  <a:pt x="252628" y="12103"/>
                </a:lnTo>
                <a:lnTo>
                  <a:pt x="240055" y="6781"/>
                </a:lnTo>
                <a:lnTo>
                  <a:pt x="189636" y="0"/>
                </a:lnTo>
                <a:lnTo>
                  <a:pt x="139230" y="6781"/>
                </a:lnTo>
                <a:lnTo>
                  <a:pt x="93929" y="25920"/>
                </a:lnTo>
                <a:lnTo>
                  <a:pt x="55537" y="55626"/>
                </a:lnTo>
                <a:lnTo>
                  <a:pt x="25882" y="94068"/>
                </a:lnTo>
                <a:lnTo>
                  <a:pt x="6769" y="139433"/>
                </a:lnTo>
                <a:lnTo>
                  <a:pt x="0" y="189928"/>
                </a:lnTo>
                <a:lnTo>
                  <a:pt x="6769" y="240423"/>
                </a:lnTo>
                <a:lnTo>
                  <a:pt x="25882" y="285788"/>
                </a:lnTo>
                <a:lnTo>
                  <a:pt x="55537" y="324231"/>
                </a:lnTo>
                <a:lnTo>
                  <a:pt x="93929" y="353923"/>
                </a:lnTo>
                <a:lnTo>
                  <a:pt x="139230" y="373075"/>
                </a:lnTo>
                <a:lnTo>
                  <a:pt x="189636" y="379857"/>
                </a:lnTo>
                <a:lnTo>
                  <a:pt x="240055" y="373075"/>
                </a:lnTo>
                <a:lnTo>
                  <a:pt x="285356" y="353923"/>
                </a:lnTo>
                <a:lnTo>
                  <a:pt x="323748" y="324231"/>
                </a:lnTo>
                <a:lnTo>
                  <a:pt x="344652" y="297116"/>
                </a:lnTo>
                <a:lnTo>
                  <a:pt x="353390" y="285788"/>
                </a:lnTo>
                <a:lnTo>
                  <a:pt x="372516" y="240423"/>
                </a:lnTo>
                <a:lnTo>
                  <a:pt x="379285" y="189928"/>
                </a:lnTo>
                <a:close/>
              </a:path>
              <a:path w="906780" h="380364">
                <a:moveTo>
                  <a:pt x="906272" y="150977"/>
                </a:moveTo>
                <a:lnTo>
                  <a:pt x="902855" y="134073"/>
                </a:lnTo>
                <a:lnTo>
                  <a:pt x="893572" y="120281"/>
                </a:lnTo>
                <a:lnTo>
                  <a:pt x="879792" y="110972"/>
                </a:lnTo>
                <a:lnTo>
                  <a:pt x="862926" y="107569"/>
                </a:lnTo>
                <a:lnTo>
                  <a:pt x="397154" y="107569"/>
                </a:lnTo>
                <a:lnTo>
                  <a:pt x="403872" y="127101"/>
                </a:lnTo>
                <a:lnTo>
                  <a:pt x="408800" y="147408"/>
                </a:lnTo>
                <a:lnTo>
                  <a:pt x="411822" y="168376"/>
                </a:lnTo>
                <a:lnTo>
                  <a:pt x="412851" y="189928"/>
                </a:lnTo>
                <a:lnTo>
                  <a:pt x="411010" y="218681"/>
                </a:lnTo>
                <a:lnTo>
                  <a:pt x="405650" y="246354"/>
                </a:lnTo>
                <a:lnTo>
                  <a:pt x="396989" y="272694"/>
                </a:lnTo>
                <a:lnTo>
                  <a:pt x="385254" y="297497"/>
                </a:lnTo>
                <a:lnTo>
                  <a:pt x="862926" y="297497"/>
                </a:lnTo>
                <a:lnTo>
                  <a:pt x="879792" y="294093"/>
                </a:lnTo>
                <a:lnTo>
                  <a:pt x="893572" y="284784"/>
                </a:lnTo>
                <a:lnTo>
                  <a:pt x="902855" y="270992"/>
                </a:lnTo>
                <a:lnTo>
                  <a:pt x="906272" y="254088"/>
                </a:lnTo>
                <a:lnTo>
                  <a:pt x="906272" y="15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87" y="2928174"/>
            <a:ext cx="1085850" cy="407034"/>
          </a:xfrm>
          <a:custGeom>
            <a:avLst/>
            <a:gdLst/>
            <a:ahLst/>
            <a:cxnLst/>
            <a:rect l="l" t="t" r="r" b="b"/>
            <a:pathLst>
              <a:path w="1085850" h="407035">
                <a:moveTo>
                  <a:pt x="406146" y="203377"/>
                </a:moveTo>
                <a:lnTo>
                  <a:pt x="400786" y="156743"/>
                </a:lnTo>
                <a:lnTo>
                  <a:pt x="385508" y="113931"/>
                </a:lnTo>
                <a:lnTo>
                  <a:pt x="361543" y="76174"/>
                </a:lnTo>
                <a:lnTo>
                  <a:pt x="360997" y="75641"/>
                </a:lnTo>
                <a:lnTo>
                  <a:pt x="330085" y="44678"/>
                </a:lnTo>
                <a:lnTo>
                  <a:pt x="292379" y="20675"/>
                </a:lnTo>
                <a:lnTo>
                  <a:pt x="249643" y="5372"/>
                </a:lnTo>
                <a:lnTo>
                  <a:pt x="237998" y="4038"/>
                </a:lnTo>
                <a:lnTo>
                  <a:pt x="237998" y="80441"/>
                </a:lnTo>
                <a:lnTo>
                  <a:pt x="237998" y="327647"/>
                </a:lnTo>
                <a:lnTo>
                  <a:pt x="233146" y="330949"/>
                </a:lnTo>
                <a:lnTo>
                  <a:pt x="193687" y="330949"/>
                </a:lnTo>
                <a:lnTo>
                  <a:pt x="188836" y="327647"/>
                </a:lnTo>
                <a:lnTo>
                  <a:pt x="188836" y="143243"/>
                </a:lnTo>
                <a:lnTo>
                  <a:pt x="188836" y="118021"/>
                </a:lnTo>
                <a:lnTo>
                  <a:pt x="187680" y="118021"/>
                </a:lnTo>
                <a:lnTo>
                  <a:pt x="143319" y="143243"/>
                </a:lnTo>
                <a:lnTo>
                  <a:pt x="133337" y="140982"/>
                </a:lnTo>
                <a:lnTo>
                  <a:pt x="126365" y="120726"/>
                </a:lnTo>
                <a:lnTo>
                  <a:pt x="127635" y="117894"/>
                </a:lnTo>
                <a:lnTo>
                  <a:pt x="192989" y="76657"/>
                </a:lnTo>
                <a:lnTo>
                  <a:pt x="196837" y="75641"/>
                </a:lnTo>
                <a:lnTo>
                  <a:pt x="230924" y="75641"/>
                </a:lnTo>
                <a:lnTo>
                  <a:pt x="237998" y="80441"/>
                </a:lnTo>
                <a:lnTo>
                  <a:pt x="237998" y="4038"/>
                </a:lnTo>
                <a:lnTo>
                  <a:pt x="156514" y="5372"/>
                </a:lnTo>
                <a:lnTo>
                  <a:pt x="113766" y="20675"/>
                </a:lnTo>
                <a:lnTo>
                  <a:pt x="76073" y="44678"/>
                </a:lnTo>
                <a:lnTo>
                  <a:pt x="44615" y="76174"/>
                </a:lnTo>
                <a:lnTo>
                  <a:pt x="20650" y="113931"/>
                </a:lnTo>
                <a:lnTo>
                  <a:pt x="5372" y="156743"/>
                </a:lnTo>
                <a:lnTo>
                  <a:pt x="0" y="203377"/>
                </a:lnTo>
                <a:lnTo>
                  <a:pt x="5372" y="250012"/>
                </a:lnTo>
                <a:lnTo>
                  <a:pt x="20650" y="292823"/>
                </a:lnTo>
                <a:lnTo>
                  <a:pt x="44615" y="330581"/>
                </a:lnTo>
                <a:lnTo>
                  <a:pt x="76073" y="362077"/>
                </a:lnTo>
                <a:lnTo>
                  <a:pt x="113766" y="386092"/>
                </a:lnTo>
                <a:lnTo>
                  <a:pt x="156514" y="401396"/>
                </a:lnTo>
                <a:lnTo>
                  <a:pt x="203073" y="406768"/>
                </a:lnTo>
                <a:lnTo>
                  <a:pt x="249643" y="401396"/>
                </a:lnTo>
                <a:lnTo>
                  <a:pt x="292379" y="386092"/>
                </a:lnTo>
                <a:lnTo>
                  <a:pt x="330085" y="362077"/>
                </a:lnTo>
                <a:lnTo>
                  <a:pt x="361175" y="330949"/>
                </a:lnTo>
                <a:lnTo>
                  <a:pt x="361543" y="330581"/>
                </a:lnTo>
                <a:lnTo>
                  <a:pt x="385508" y="292823"/>
                </a:lnTo>
                <a:lnTo>
                  <a:pt x="400786" y="250012"/>
                </a:lnTo>
                <a:lnTo>
                  <a:pt x="406146" y="203377"/>
                </a:lnTo>
                <a:close/>
              </a:path>
              <a:path w="1085850" h="407035">
                <a:moveTo>
                  <a:pt x="1085850" y="156032"/>
                </a:moveTo>
                <a:lnTo>
                  <a:pt x="1082446" y="139128"/>
                </a:lnTo>
                <a:lnTo>
                  <a:pt x="1073162" y="125336"/>
                </a:lnTo>
                <a:lnTo>
                  <a:pt x="1059383" y="116039"/>
                </a:lnTo>
                <a:lnTo>
                  <a:pt x="1042517" y="112623"/>
                </a:lnTo>
                <a:lnTo>
                  <a:pt x="421665" y="112623"/>
                </a:lnTo>
                <a:lnTo>
                  <a:pt x="429387" y="134086"/>
                </a:lnTo>
                <a:lnTo>
                  <a:pt x="435051" y="156438"/>
                </a:lnTo>
                <a:lnTo>
                  <a:pt x="438531" y="179578"/>
                </a:lnTo>
                <a:lnTo>
                  <a:pt x="439712" y="203390"/>
                </a:lnTo>
                <a:lnTo>
                  <a:pt x="438277" y="229565"/>
                </a:lnTo>
                <a:lnTo>
                  <a:pt x="434073" y="254914"/>
                </a:lnTo>
                <a:lnTo>
                  <a:pt x="427253" y="279298"/>
                </a:lnTo>
                <a:lnTo>
                  <a:pt x="417969" y="302552"/>
                </a:lnTo>
                <a:lnTo>
                  <a:pt x="1042517" y="302552"/>
                </a:lnTo>
                <a:lnTo>
                  <a:pt x="1059383" y="299148"/>
                </a:lnTo>
                <a:lnTo>
                  <a:pt x="1073162" y="289839"/>
                </a:lnTo>
                <a:lnTo>
                  <a:pt x="1082446" y="276047"/>
                </a:lnTo>
                <a:lnTo>
                  <a:pt x="1085850" y="259156"/>
                </a:lnTo>
                <a:lnTo>
                  <a:pt x="1085850" y="15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7580" y="6876646"/>
            <a:ext cx="751205" cy="1139825"/>
          </a:xfrm>
          <a:custGeom>
            <a:avLst/>
            <a:gdLst/>
            <a:ahLst/>
            <a:cxnLst/>
            <a:rect l="l" t="t" r="r" b="b"/>
            <a:pathLst>
              <a:path w="751205" h="1139825">
                <a:moveTo>
                  <a:pt x="375407" y="1139822"/>
                </a:moveTo>
                <a:lnTo>
                  <a:pt x="341430" y="1133338"/>
                </a:lnTo>
                <a:lnTo>
                  <a:pt x="312573" y="1116121"/>
                </a:lnTo>
                <a:lnTo>
                  <a:pt x="290546" y="1091525"/>
                </a:lnTo>
                <a:lnTo>
                  <a:pt x="277059" y="1062904"/>
                </a:lnTo>
                <a:lnTo>
                  <a:pt x="245568" y="1054607"/>
                </a:lnTo>
                <a:lnTo>
                  <a:pt x="220015" y="1035848"/>
                </a:lnTo>
                <a:lnTo>
                  <a:pt x="202871" y="1009081"/>
                </a:lnTo>
                <a:lnTo>
                  <a:pt x="196607" y="976757"/>
                </a:lnTo>
                <a:lnTo>
                  <a:pt x="196607" y="827268"/>
                </a:lnTo>
                <a:lnTo>
                  <a:pt x="191479" y="778765"/>
                </a:lnTo>
                <a:lnTo>
                  <a:pt x="176542" y="732516"/>
                </a:lnTo>
                <a:lnTo>
                  <a:pt x="152469" y="690049"/>
                </a:lnTo>
                <a:lnTo>
                  <a:pt x="119933" y="652893"/>
                </a:lnTo>
                <a:lnTo>
                  <a:pt x="85746" y="616676"/>
                </a:lnTo>
                <a:lnTo>
                  <a:pt x="56981" y="576883"/>
                </a:lnTo>
                <a:lnTo>
                  <a:pt x="33831" y="534024"/>
                </a:lnTo>
                <a:lnTo>
                  <a:pt x="16488" y="488604"/>
                </a:lnTo>
                <a:lnTo>
                  <a:pt x="5147" y="441133"/>
                </a:lnTo>
                <a:lnTo>
                  <a:pt x="0" y="392118"/>
                </a:lnTo>
                <a:lnTo>
                  <a:pt x="1241" y="342068"/>
                </a:lnTo>
                <a:lnTo>
                  <a:pt x="8898" y="293410"/>
                </a:lnTo>
                <a:lnTo>
                  <a:pt x="22704" y="246944"/>
                </a:lnTo>
                <a:lnTo>
                  <a:pt x="42206" y="203117"/>
                </a:lnTo>
                <a:lnTo>
                  <a:pt x="66949" y="162374"/>
                </a:lnTo>
                <a:lnTo>
                  <a:pt x="96480" y="125159"/>
                </a:lnTo>
                <a:lnTo>
                  <a:pt x="130344" y="91920"/>
                </a:lnTo>
                <a:lnTo>
                  <a:pt x="168087" y="63100"/>
                </a:lnTo>
                <a:lnTo>
                  <a:pt x="209257" y="39146"/>
                </a:lnTo>
                <a:lnTo>
                  <a:pt x="253398" y="20502"/>
                </a:lnTo>
                <a:lnTo>
                  <a:pt x="300057" y="7615"/>
                </a:lnTo>
                <a:lnTo>
                  <a:pt x="348779" y="930"/>
                </a:lnTo>
                <a:lnTo>
                  <a:pt x="375408" y="0"/>
                </a:lnTo>
                <a:lnTo>
                  <a:pt x="388676" y="232"/>
                </a:lnTo>
                <a:lnTo>
                  <a:pt x="450751" y="7615"/>
                </a:lnTo>
                <a:lnTo>
                  <a:pt x="497411" y="20502"/>
                </a:lnTo>
                <a:lnTo>
                  <a:pt x="541553" y="39146"/>
                </a:lnTo>
                <a:lnTo>
                  <a:pt x="555048" y="46998"/>
                </a:lnTo>
                <a:lnTo>
                  <a:pt x="375410" y="46998"/>
                </a:lnTo>
                <a:lnTo>
                  <a:pt x="363745" y="47201"/>
                </a:lnTo>
                <a:lnTo>
                  <a:pt x="305203" y="54548"/>
                </a:lnTo>
                <a:lnTo>
                  <a:pt x="260634" y="67803"/>
                </a:lnTo>
                <a:lnTo>
                  <a:pt x="218828" y="87058"/>
                </a:lnTo>
                <a:lnTo>
                  <a:pt x="180313" y="111793"/>
                </a:lnTo>
                <a:lnTo>
                  <a:pt x="145617" y="141491"/>
                </a:lnTo>
                <a:lnTo>
                  <a:pt x="115268" y="175632"/>
                </a:lnTo>
                <a:lnTo>
                  <a:pt x="89797" y="213698"/>
                </a:lnTo>
                <a:lnTo>
                  <a:pt x="69730" y="255169"/>
                </a:lnTo>
                <a:lnTo>
                  <a:pt x="55597" y="299528"/>
                </a:lnTo>
                <a:lnTo>
                  <a:pt x="47927" y="346255"/>
                </a:lnTo>
                <a:lnTo>
                  <a:pt x="47278" y="392118"/>
                </a:lnTo>
                <a:lnTo>
                  <a:pt x="47244" y="397614"/>
                </a:lnTo>
                <a:lnTo>
                  <a:pt x="54055" y="447058"/>
                </a:lnTo>
                <a:lnTo>
                  <a:pt x="68210" y="494743"/>
                </a:lnTo>
                <a:lnTo>
                  <a:pt x="89400" y="539673"/>
                </a:lnTo>
                <a:lnTo>
                  <a:pt x="117355" y="581143"/>
                </a:lnTo>
                <a:lnTo>
                  <a:pt x="151805" y="618444"/>
                </a:lnTo>
                <a:lnTo>
                  <a:pt x="187256" y="658123"/>
                </a:lnTo>
                <a:lnTo>
                  <a:pt x="214572" y="703124"/>
                </a:lnTo>
                <a:lnTo>
                  <a:pt x="233172" y="752118"/>
                </a:lnTo>
                <a:lnTo>
                  <a:pt x="242473" y="803773"/>
                </a:lnTo>
                <a:lnTo>
                  <a:pt x="447700" y="803773"/>
                </a:lnTo>
                <a:lnTo>
                  <a:pt x="556682" y="803773"/>
                </a:lnTo>
                <a:lnTo>
                  <a:pt x="554198" y="827268"/>
                </a:lnTo>
                <a:lnTo>
                  <a:pt x="554198" y="850763"/>
                </a:lnTo>
                <a:lnTo>
                  <a:pt x="243471" y="850763"/>
                </a:lnTo>
                <a:lnTo>
                  <a:pt x="243471" y="874587"/>
                </a:lnTo>
                <a:lnTo>
                  <a:pt x="554198" y="874587"/>
                </a:lnTo>
                <a:lnTo>
                  <a:pt x="554198" y="921577"/>
                </a:lnTo>
                <a:lnTo>
                  <a:pt x="243476" y="921577"/>
                </a:lnTo>
                <a:lnTo>
                  <a:pt x="243476" y="945401"/>
                </a:lnTo>
                <a:lnTo>
                  <a:pt x="554198" y="945401"/>
                </a:lnTo>
                <a:lnTo>
                  <a:pt x="554198" y="976757"/>
                </a:lnTo>
                <a:lnTo>
                  <a:pt x="551169" y="992391"/>
                </a:lnTo>
                <a:lnTo>
                  <a:pt x="246728" y="992391"/>
                </a:lnTo>
                <a:lnTo>
                  <a:pt x="252651" y="1002013"/>
                </a:lnTo>
                <a:lnTo>
                  <a:pt x="260988" y="1009544"/>
                </a:lnTo>
                <a:lnTo>
                  <a:pt x="271220" y="1014451"/>
                </a:lnTo>
                <a:lnTo>
                  <a:pt x="282823" y="1016205"/>
                </a:lnTo>
                <a:lnTo>
                  <a:pt x="543373" y="1016205"/>
                </a:lnTo>
                <a:lnTo>
                  <a:pt x="530794" y="1035848"/>
                </a:lnTo>
                <a:lnTo>
                  <a:pt x="505244" y="1054607"/>
                </a:lnTo>
                <a:lnTo>
                  <a:pt x="473756" y="1062904"/>
                </a:lnTo>
                <a:lnTo>
                  <a:pt x="473619" y="1063195"/>
                </a:lnTo>
                <a:lnTo>
                  <a:pt x="328103" y="1063195"/>
                </a:lnTo>
                <a:lnTo>
                  <a:pt x="336725" y="1074402"/>
                </a:lnTo>
                <a:lnTo>
                  <a:pt x="347824" y="1083859"/>
                </a:lnTo>
                <a:lnTo>
                  <a:pt x="360889" y="1090393"/>
                </a:lnTo>
                <a:lnTo>
                  <a:pt x="375407" y="1092832"/>
                </a:lnTo>
                <a:lnTo>
                  <a:pt x="459097" y="1092832"/>
                </a:lnTo>
                <a:lnTo>
                  <a:pt x="438237" y="1116123"/>
                </a:lnTo>
                <a:lnTo>
                  <a:pt x="409380" y="1133338"/>
                </a:lnTo>
                <a:lnTo>
                  <a:pt x="375407" y="1139822"/>
                </a:lnTo>
                <a:close/>
              </a:path>
              <a:path w="751205" h="1139825">
                <a:moveTo>
                  <a:pt x="556682" y="803773"/>
                </a:moveTo>
                <a:lnTo>
                  <a:pt x="508332" y="803773"/>
                </a:lnTo>
                <a:lnTo>
                  <a:pt x="517635" y="752116"/>
                </a:lnTo>
                <a:lnTo>
                  <a:pt x="536240" y="703121"/>
                </a:lnTo>
                <a:lnTo>
                  <a:pt x="563561" y="658119"/>
                </a:lnTo>
                <a:lnTo>
                  <a:pt x="599009" y="618444"/>
                </a:lnTo>
                <a:lnTo>
                  <a:pt x="633460" y="581139"/>
                </a:lnTo>
                <a:lnTo>
                  <a:pt x="661416" y="539668"/>
                </a:lnTo>
                <a:lnTo>
                  <a:pt x="682606" y="494737"/>
                </a:lnTo>
                <a:lnTo>
                  <a:pt x="696761" y="447054"/>
                </a:lnTo>
                <a:lnTo>
                  <a:pt x="703570" y="397614"/>
                </a:lnTo>
                <a:lnTo>
                  <a:pt x="703536" y="392118"/>
                </a:lnTo>
                <a:lnTo>
                  <a:pt x="702883" y="346255"/>
                </a:lnTo>
                <a:lnTo>
                  <a:pt x="695213" y="299528"/>
                </a:lnTo>
                <a:lnTo>
                  <a:pt x="681081" y="255169"/>
                </a:lnTo>
                <a:lnTo>
                  <a:pt x="661014" y="213697"/>
                </a:lnTo>
                <a:lnTo>
                  <a:pt x="635542" y="175631"/>
                </a:lnTo>
                <a:lnTo>
                  <a:pt x="605193" y="141489"/>
                </a:lnTo>
                <a:lnTo>
                  <a:pt x="570496" y="111791"/>
                </a:lnTo>
                <a:lnTo>
                  <a:pt x="531979" y="87056"/>
                </a:lnTo>
                <a:lnTo>
                  <a:pt x="490170" y="67801"/>
                </a:lnTo>
                <a:lnTo>
                  <a:pt x="445598" y="54547"/>
                </a:lnTo>
                <a:lnTo>
                  <a:pt x="398802" y="47812"/>
                </a:lnTo>
                <a:lnTo>
                  <a:pt x="375410" y="46998"/>
                </a:lnTo>
                <a:lnTo>
                  <a:pt x="555048" y="46998"/>
                </a:lnTo>
                <a:lnTo>
                  <a:pt x="620465" y="91920"/>
                </a:lnTo>
                <a:lnTo>
                  <a:pt x="654329" y="125159"/>
                </a:lnTo>
                <a:lnTo>
                  <a:pt x="683859" y="162374"/>
                </a:lnTo>
                <a:lnTo>
                  <a:pt x="708601" y="203117"/>
                </a:lnTo>
                <a:lnTo>
                  <a:pt x="728102" y="246944"/>
                </a:lnTo>
                <a:lnTo>
                  <a:pt x="741908" y="293410"/>
                </a:lnTo>
                <a:lnTo>
                  <a:pt x="749564" y="342068"/>
                </a:lnTo>
                <a:lnTo>
                  <a:pt x="750807" y="392122"/>
                </a:lnTo>
                <a:lnTo>
                  <a:pt x="745660" y="441140"/>
                </a:lnTo>
                <a:lnTo>
                  <a:pt x="734316" y="488614"/>
                </a:lnTo>
                <a:lnTo>
                  <a:pt x="716970" y="534034"/>
                </a:lnTo>
                <a:lnTo>
                  <a:pt x="693818" y="576893"/>
                </a:lnTo>
                <a:lnTo>
                  <a:pt x="665055" y="616682"/>
                </a:lnTo>
                <a:lnTo>
                  <a:pt x="630877" y="652893"/>
                </a:lnTo>
                <a:lnTo>
                  <a:pt x="598338" y="690049"/>
                </a:lnTo>
                <a:lnTo>
                  <a:pt x="574264" y="732517"/>
                </a:lnTo>
                <a:lnTo>
                  <a:pt x="559327" y="778767"/>
                </a:lnTo>
                <a:lnTo>
                  <a:pt x="556682" y="803773"/>
                </a:lnTo>
                <a:close/>
              </a:path>
              <a:path w="751205" h="1139825">
                <a:moveTo>
                  <a:pt x="478471" y="503873"/>
                </a:moveTo>
                <a:lnTo>
                  <a:pt x="272344" y="503873"/>
                </a:lnTo>
                <a:lnTo>
                  <a:pt x="242155" y="497747"/>
                </a:lnTo>
                <a:lnTo>
                  <a:pt x="217475" y="481051"/>
                </a:lnTo>
                <a:lnTo>
                  <a:pt x="200820" y="456308"/>
                </a:lnTo>
                <a:lnTo>
                  <a:pt x="194709" y="426039"/>
                </a:lnTo>
                <a:lnTo>
                  <a:pt x="200820" y="395769"/>
                </a:lnTo>
                <a:lnTo>
                  <a:pt x="217475" y="371022"/>
                </a:lnTo>
                <a:lnTo>
                  <a:pt x="242155" y="354323"/>
                </a:lnTo>
                <a:lnTo>
                  <a:pt x="272344" y="348195"/>
                </a:lnTo>
                <a:lnTo>
                  <a:pt x="302532" y="354323"/>
                </a:lnTo>
                <a:lnTo>
                  <a:pt x="327209" y="371022"/>
                </a:lnTo>
                <a:lnTo>
                  <a:pt x="343468" y="395185"/>
                </a:lnTo>
                <a:lnTo>
                  <a:pt x="272344" y="395185"/>
                </a:lnTo>
                <a:lnTo>
                  <a:pt x="260379" y="397614"/>
                </a:lnTo>
                <a:lnTo>
                  <a:pt x="250597" y="404233"/>
                </a:lnTo>
                <a:lnTo>
                  <a:pt x="243996" y="414042"/>
                </a:lnTo>
                <a:lnTo>
                  <a:pt x="241573" y="426039"/>
                </a:lnTo>
                <a:lnTo>
                  <a:pt x="243996" y="438035"/>
                </a:lnTo>
                <a:lnTo>
                  <a:pt x="250597" y="447840"/>
                </a:lnTo>
                <a:lnTo>
                  <a:pt x="260379" y="454456"/>
                </a:lnTo>
                <a:lnTo>
                  <a:pt x="272344" y="456883"/>
                </a:lnTo>
                <a:lnTo>
                  <a:pt x="549599" y="456883"/>
                </a:lnTo>
                <a:lnTo>
                  <a:pt x="533335" y="481051"/>
                </a:lnTo>
                <a:lnTo>
                  <a:pt x="508658" y="497747"/>
                </a:lnTo>
                <a:lnTo>
                  <a:pt x="478471" y="503873"/>
                </a:lnTo>
                <a:close/>
              </a:path>
              <a:path w="751205" h="1139825">
                <a:moveTo>
                  <a:pt x="447704" y="456883"/>
                </a:moveTo>
                <a:lnTo>
                  <a:pt x="400836" y="456883"/>
                </a:lnTo>
                <a:lnTo>
                  <a:pt x="400836" y="426039"/>
                </a:lnTo>
                <a:lnTo>
                  <a:pt x="406947" y="395769"/>
                </a:lnTo>
                <a:lnTo>
                  <a:pt x="423601" y="371022"/>
                </a:lnTo>
                <a:lnTo>
                  <a:pt x="448282" y="354323"/>
                </a:lnTo>
                <a:lnTo>
                  <a:pt x="478471" y="348195"/>
                </a:lnTo>
                <a:lnTo>
                  <a:pt x="508658" y="354323"/>
                </a:lnTo>
                <a:lnTo>
                  <a:pt x="533335" y="371022"/>
                </a:lnTo>
                <a:lnTo>
                  <a:pt x="549594" y="395185"/>
                </a:lnTo>
                <a:lnTo>
                  <a:pt x="478475" y="395185"/>
                </a:lnTo>
                <a:lnTo>
                  <a:pt x="466510" y="397614"/>
                </a:lnTo>
                <a:lnTo>
                  <a:pt x="456728" y="404233"/>
                </a:lnTo>
                <a:lnTo>
                  <a:pt x="450127" y="414042"/>
                </a:lnTo>
                <a:lnTo>
                  <a:pt x="447704" y="426039"/>
                </a:lnTo>
                <a:lnTo>
                  <a:pt x="447704" y="456883"/>
                </a:lnTo>
                <a:close/>
              </a:path>
              <a:path w="751205" h="1139825">
                <a:moveTo>
                  <a:pt x="349970" y="456883"/>
                </a:moveTo>
                <a:lnTo>
                  <a:pt x="303106" y="456883"/>
                </a:lnTo>
                <a:lnTo>
                  <a:pt x="303106" y="426039"/>
                </a:lnTo>
                <a:lnTo>
                  <a:pt x="300685" y="414042"/>
                </a:lnTo>
                <a:lnTo>
                  <a:pt x="294087" y="404233"/>
                </a:lnTo>
                <a:lnTo>
                  <a:pt x="284308" y="397614"/>
                </a:lnTo>
                <a:lnTo>
                  <a:pt x="272344" y="395185"/>
                </a:lnTo>
                <a:lnTo>
                  <a:pt x="343468" y="395185"/>
                </a:lnTo>
                <a:lnTo>
                  <a:pt x="343860" y="395769"/>
                </a:lnTo>
                <a:lnTo>
                  <a:pt x="349970" y="426039"/>
                </a:lnTo>
                <a:lnTo>
                  <a:pt x="349970" y="456883"/>
                </a:lnTo>
                <a:close/>
              </a:path>
              <a:path w="751205" h="1139825">
                <a:moveTo>
                  <a:pt x="549599" y="456883"/>
                </a:moveTo>
                <a:lnTo>
                  <a:pt x="478475" y="456883"/>
                </a:lnTo>
                <a:lnTo>
                  <a:pt x="490439" y="454456"/>
                </a:lnTo>
                <a:lnTo>
                  <a:pt x="500218" y="447840"/>
                </a:lnTo>
                <a:lnTo>
                  <a:pt x="506816" y="438035"/>
                </a:lnTo>
                <a:lnTo>
                  <a:pt x="509237" y="426039"/>
                </a:lnTo>
                <a:lnTo>
                  <a:pt x="506816" y="414042"/>
                </a:lnTo>
                <a:lnTo>
                  <a:pt x="500218" y="404233"/>
                </a:lnTo>
                <a:lnTo>
                  <a:pt x="490439" y="397614"/>
                </a:lnTo>
                <a:lnTo>
                  <a:pt x="478475" y="395185"/>
                </a:lnTo>
                <a:lnTo>
                  <a:pt x="549594" y="395185"/>
                </a:lnTo>
                <a:lnTo>
                  <a:pt x="549987" y="395769"/>
                </a:lnTo>
                <a:lnTo>
                  <a:pt x="556096" y="426039"/>
                </a:lnTo>
                <a:lnTo>
                  <a:pt x="549987" y="456308"/>
                </a:lnTo>
                <a:lnTo>
                  <a:pt x="549599" y="456883"/>
                </a:lnTo>
                <a:close/>
              </a:path>
              <a:path w="751205" h="1139825">
                <a:moveTo>
                  <a:pt x="349970" y="803773"/>
                </a:moveTo>
                <a:lnTo>
                  <a:pt x="303106" y="803773"/>
                </a:lnTo>
                <a:lnTo>
                  <a:pt x="303106" y="503873"/>
                </a:lnTo>
                <a:lnTo>
                  <a:pt x="349970" y="503873"/>
                </a:lnTo>
                <a:lnTo>
                  <a:pt x="349970" y="803773"/>
                </a:lnTo>
                <a:close/>
              </a:path>
              <a:path w="751205" h="1139825">
                <a:moveTo>
                  <a:pt x="447700" y="803773"/>
                </a:moveTo>
                <a:lnTo>
                  <a:pt x="400836" y="803773"/>
                </a:lnTo>
                <a:lnTo>
                  <a:pt x="400836" y="503873"/>
                </a:lnTo>
                <a:lnTo>
                  <a:pt x="447700" y="503873"/>
                </a:lnTo>
                <a:lnTo>
                  <a:pt x="447700" y="803773"/>
                </a:lnTo>
                <a:close/>
              </a:path>
              <a:path w="751205" h="1139825">
                <a:moveTo>
                  <a:pt x="554198" y="874587"/>
                </a:moveTo>
                <a:lnTo>
                  <a:pt x="507334" y="874587"/>
                </a:lnTo>
                <a:lnTo>
                  <a:pt x="507334" y="850763"/>
                </a:lnTo>
                <a:lnTo>
                  <a:pt x="554198" y="850763"/>
                </a:lnTo>
                <a:lnTo>
                  <a:pt x="554198" y="874587"/>
                </a:lnTo>
                <a:close/>
              </a:path>
              <a:path w="751205" h="1139825">
                <a:moveTo>
                  <a:pt x="554198" y="945401"/>
                </a:moveTo>
                <a:lnTo>
                  <a:pt x="507339" y="945401"/>
                </a:lnTo>
                <a:lnTo>
                  <a:pt x="507339" y="921577"/>
                </a:lnTo>
                <a:lnTo>
                  <a:pt x="554198" y="921577"/>
                </a:lnTo>
                <a:lnTo>
                  <a:pt x="554198" y="945401"/>
                </a:lnTo>
                <a:close/>
              </a:path>
              <a:path w="751205" h="1139825">
                <a:moveTo>
                  <a:pt x="543373" y="1016205"/>
                </a:moveTo>
                <a:lnTo>
                  <a:pt x="467992" y="1016205"/>
                </a:lnTo>
                <a:lnTo>
                  <a:pt x="479594" y="1014451"/>
                </a:lnTo>
                <a:lnTo>
                  <a:pt x="489824" y="1009544"/>
                </a:lnTo>
                <a:lnTo>
                  <a:pt x="498160" y="1002013"/>
                </a:lnTo>
                <a:lnTo>
                  <a:pt x="504082" y="992391"/>
                </a:lnTo>
                <a:lnTo>
                  <a:pt x="551169" y="992391"/>
                </a:lnTo>
                <a:lnTo>
                  <a:pt x="547935" y="1009081"/>
                </a:lnTo>
                <a:lnTo>
                  <a:pt x="543373" y="1016205"/>
                </a:lnTo>
                <a:close/>
              </a:path>
              <a:path w="751205" h="1139825">
                <a:moveTo>
                  <a:pt x="459097" y="1092832"/>
                </a:moveTo>
                <a:lnTo>
                  <a:pt x="375407" y="1092832"/>
                </a:lnTo>
                <a:lnTo>
                  <a:pt x="389926" y="1090393"/>
                </a:lnTo>
                <a:lnTo>
                  <a:pt x="402991" y="1083859"/>
                </a:lnTo>
                <a:lnTo>
                  <a:pt x="414092" y="1074402"/>
                </a:lnTo>
                <a:lnTo>
                  <a:pt x="422717" y="1063195"/>
                </a:lnTo>
                <a:lnTo>
                  <a:pt x="473619" y="1063195"/>
                </a:lnTo>
                <a:lnTo>
                  <a:pt x="460265" y="1091527"/>
                </a:lnTo>
                <a:lnTo>
                  <a:pt x="459097" y="1092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145" y="6606768"/>
            <a:ext cx="50165" cy="159385"/>
          </a:xfrm>
          <a:custGeom>
            <a:avLst/>
            <a:gdLst/>
            <a:ahLst/>
            <a:cxnLst/>
            <a:rect l="l" t="t" r="r" b="b"/>
            <a:pathLst>
              <a:path w="50165" h="159384">
                <a:moveTo>
                  <a:pt x="24842" y="158948"/>
                </a:moveTo>
                <a:lnTo>
                  <a:pt x="15195" y="156983"/>
                </a:lnTo>
                <a:lnTo>
                  <a:pt x="7296" y="151632"/>
                </a:lnTo>
                <a:lnTo>
                  <a:pt x="1959" y="143713"/>
                </a:lnTo>
                <a:lnTo>
                  <a:pt x="0" y="134043"/>
                </a:lnTo>
                <a:lnTo>
                  <a:pt x="0" y="24904"/>
                </a:lnTo>
                <a:lnTo>
                  <a:pt x="1959" y="15234"/>
                </a:lnTo>
                <a:lnTo>
                  <a:pt x="7296" y="7315"/>
                </a:lnTo>
                <a:lnTo>
                  <a:pt x="15195" y="1965"/>
                </a:lnTo>
                <a:lnTo>
                  <a:pt x="24842" y="0"/>
                </a:lnTo>
                <a:lnTo>
                  <a:pt x="34486" y="1965"/>
                </a:lnTo>
                <a:lnTo>
                  <a:pt x="42384" y="7315"/>
                </a:lnTo>
                <a:lnTo>
                  <a:pt x="47720" y="15234"/>
                </a:lnTo>
                <a:lnTo>
                  <a:pt x="49680" y="24904"/>
                </a:lnTo>
                <a:lnTo>
                  <a:pt x="49680" y="134043"/>
                </a:lnTo>
                <a:lnTo>
                  <a:pt x="47720" y="143713"/>
                </a:lnTo>
                <a:lnTo>
                  <a:pt x="42384" y="151632"/>
                </a:lnTo>
                <a:lnTo>
                  <a:pt x="34486" y="156983"/>
                </a:lnTo>
                <a:lnTo>
                  <a:pt x="24842" y="158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0926" y="6728837"/>
            <a:ext cx="112987" cy="1374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6231" y="7043042"/>
            <a:ext cx="152999" cy="833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4000" y="7396360"/>
            <a:ext cx="152999" cy="833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084" y="7653837"/>
            <a:ext cx="112986" cy="1374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4832" y="7649571"/>
            <a:ext cx="112992" cy="1374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9513" y="7389471"/>
            <a:ext cx="152999" cy="833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1748" y="7036148"/>
            <a:ext cx="152999" cy="833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0678" y="6724580"/>
            <a:ext cx="112989" cy="1374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5923" y="8658757"/>
            <a:ext cx="1446767" cy="9524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8315" y="1375689"/>
            <a:ext cx="5643245" cy="748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204"/>
              </a:spcBef>
            </a:pPr>
            <a:r>
              <a:rPr spc="365" dirty="0"/>
              <a:t>Heriau'r</a:t>
            </a:r>
            <a:r>
              <a:rPr spc="229" dirty="0"/>
              <a:t> </a:t>
            </a:r>
            <a:r>
              <a:rPr spc="430" dirty="0"/>
              <a:t>Dyfodol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23269" y="3161495"/>
            <a:ext cx="12186920" cy="69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5"/>
              </a:spcBef>
            </a:pP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Mae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90" dirty="0">
                <a:solidFill>
                  <a:srgbClr val="FFFFFF"/>
                </a:solidFill>
                <a:latin typeface="Calibri"/>
                <a:cs typeface="Calibri"/>
              </a:rPr>
              <a:t>22/23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wedi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gweld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cynnydd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yn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0" dirty="0">
                <a:solidFill>
                  <a:srgbClr val="FFFFFF"/>
                </a:solidFill>
                <a:latin typeface="Calibri"/>
                <a:cs typeface="Calibri"/>
              </a:rPr>
              <a:t>galw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3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weithgarwch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sy’n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herio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gallu’r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gweithlu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adnoddau </a:t>
            </a:r>
            <a:r>
              <a:rPr sz="1850" b="1" spc="325" dirty="0">
                <a:solidFill>
                  <a:srgbClr val="FFFFFF"/>
                </a:solidFill>
                <a:latin typeface="Calibri"/>
                <a:cs typeface="Calibri"/>
              </a:rPr>
              <a:t>mewn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5" dirty="0">
                <a:solidFill>
                  <a:srgbClr val="FFFFFF"/>
                </a:solidFill>
                <a:latin typeface="Calibri"/>
                <a:cs typeface="Calibri"/>
              </a:rPr>
              <a:t>rhai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colegau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95" dirty="0">
                <a:solidFill>
                  <a:srgbClr val="FFFFFF"/>
                </a:solidFill>
                <a:latin typeface="Calibri"/>
                <a:cs typeface="Calibri"/>
              </a:rPr>
              <a:t>mae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datblygu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gweithlu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cynaliadwy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gyfer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dyfodol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yn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flaenoriaeth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6973466"/>
            <a:ext cx="76200" cy="76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7306841"/>
            <a:ext cx="76200" cy="761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7640216"/>
            <a:ext cx="76200" cy="761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823269" y="4796863"/>
            <a:ext cx="12794615" cy="463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1170">
              <a:lnSpc>
                <a:spcPct val="118200"/>
              </a:lnSpc>
              <a:spcBef>
                <a:spcPts val="95"/>
              </a:spcBef>
            </a:pP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Mae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colegau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40" dirty="0">
                <a:solidFill>
                  <a:srgbClr val="FFFFFF"/>
                </a:solidFill>
                <a:latin typeface="Calibri"/>
                <a:cs typeface="Calibri"/>
              </a:rPr>
              <a:t>ôl-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yn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adrodd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3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80" dirty="0">
                <a:solidFill>
                  <a:srgbClr val="FFFFFF"/>
                </a:solidFill>
                <a:latin typeface="Calibri"/>
                <a:cs typeface="Calibri"/>
              </a:rPr>
              <a:t>gynnydd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25" dirty="0">
                <a:solidFill>
                  <a:srgbClr val="FFFFFF"/>
                </a:solidFill>
                <a:latin typeface="Calibri"/>
                <a:cs typeface="Calibri"/>
              </a:rPr>
              <a:t>mewn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problemau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ymddygiad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ymgysylltu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ymhlith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dysgwyr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hynny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5" dirty="0">
                <a:solidFill>
                  <a:srgbClr val="FFFFFF"/>
                </a:solidFill>
                <a:latin typeface="Calibri"/>
                <a:cs typeface="Calibri"/>
              </a:rPr>
              <a:t>yr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0" dirty="0">
                <a:solidFill>
                  <a:srgbClr val="FFFFFF"/>
                </a:solidFill>
                <a:latin typeface="Calibri"/>
                <a:cs typeface="Calibri"/>
              </a:rPr>
              <a:t>effeithir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arnynt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fwyaf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05" dirty="0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pandemig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Parhau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9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weithio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dri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thema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0" dirty="0">
                <a:solidFill>
                  <a:srgbClr val="FFFFFF"/>
                </a:solidFill>
                <a:latin typeface="Calibri"/>
                <a:cs typeface="Calibri"/>
              </a:rPr>
              <a:t>allweddol: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850">
              <a:latin typeface="Calibri"/>
              <a:cs typeface="Calibri"/>
            </a:endParaRPr>
          </a:p>
          <a:p>
            <a:pPr marL="417195">
              <a:lnSpc>
                <a:spcPct val="100000"/>
              </a:lnSpc>
              <a:spcBef>
                <a:spcPts val="5"/>
              </a:spcBef>
            </a:pP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Codi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ymwybyddiaeth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90" dirty="0">
                <a:solidFill>
                  <a:srgbClr val="FFFFFF"/>
                </a:solidFill>
                <a:latin typeface="Calibri"/>
                <a:cs typeface="Calibri"/>
              </a:rPr>
              <a:t>o'r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cysylltiad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90" dirty="0">
                <a:solidFill>
                  <a:srgbClr val="FFFFFF"/>
                </a:solidFill>
                <a:latin typeface="Calibri"/>
                <a:cs typeface="Calibri"/>
              </a:rPr>
              <a:t>rhwng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gweithgaredd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lles;</a:t>
            </a:r>
            <a:endParaRPr sz="1850">
              <a:latin typeface="Calibri"/>
              <a:cs typeface="Calibri"/>
            </a:endParaRPr>
          </a:p>
          <a:p>
            <a:pPr marL="417195">
              <a:lnSpc>
                <a:spcPct val="100000"/>
              </a:lnSpc>
              <a:spcBef>
                <a:spcPts val="405"/>
              </a:spcBef>
            </a:pP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Cefnogi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newid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25" dirty="0">
                <a:solidFill>
                  <a:srgbClr val="FFFFFF"/>
                </a:solidFill>
                <a:latin typeface="Calibri"/>
                <a:cs typeface="Calibri"/>
              </a:rPr>
              <a:t>mewn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2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05" dirty="0">
                <a:solidFill>
                  <a:srgbClr val="FFFFFF"/>
                </a:solidFill>
                <a:latin typeface="Calibri"/>
                <a:cs typeface="Calibri"/>
              </a:rPr>
              <a:t>gan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weithio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tuag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‘ddull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gyfan’</a:t>
            </a:r>
            <a:endParaRPr sz="1850">
              <a:latin typeface="Calibri"/>
              <a:cs typeface="Calibri"/>
            </a:endParaRPr>
          </a:p>
          <a:p>
            <a:pPr marL="417195" marR="5080">
              <a:lnSpc>
                <a:spcPct val="118200"/>
              </a:lnSpc>
            </a:pP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Creu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cyfleoedd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newydd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9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Golegau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2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gydweithio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â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chyrff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llywodraethu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cenedlaethol,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partneriaethau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chwaraeon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rhanbarthol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phartneriaid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cenedlaethol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4" dirty="0">
                <a:solidFill>
                  <a:srgbClr val="FFFFFF"/>
                </a:solidFill>
                <a:latin typeface="Calibri"/>
                <a:cs typeface="Calibri"/>
              </a:rPr>
              <a:t>ynghylch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datblygu’r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gweithlu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850">
              <a:latin typeface="Calibri"/>
              <a:cs typeface="Calibri"/>
            </a:endParaRPr>
          </a:p>
          <a:p>
            <a:pPr marL="12700" marR="157480">
              <a:lnSpc>
                <a:spcPct val="118200"/>
              </a:lnSpc>
            </a:pP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Gwaith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partneriaeth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newydd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gweill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yn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30" dirty="0">
                <a:solidFill>
                  <a:srgbClr val="FFFFFF"/>
                </a:solidFill>
                <a:latin typeface="Calibri"/>
                <a:cs typeface="Calibri"/>
              </a:rPr>
              <a:t>2022/23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gyda’r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Ymddiriedolaeth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Chwaraeon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Ieuenctid,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60" dirty="0">
                <a:solidFill>
                  <a:srgbClr val="FFFFFF"/>
                </a:solidFill>
                <a:latin typeface="Calibri"/>
                <a:cs typeface="Calibri"/>
              </a:rPr>
              <a:t>Actif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Gogledd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Cymru,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0" dirty="0">
                <a:solidFill>
                  <a:srgbClr val="FFFFFF"/>
                </a:solidFill>
                <a:latin typeface="Calibri"/>
                <a:cs typeface="Calibri"/>
              </a:rPr>
              <a:t>Chwaraeon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Anabledd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85" dirty="0">
                <a:solidFill>
                  <a:srgbClr val="FFFFFF"/>
                </a:solidFill>
                <a:latin typeface="Calibri"/>
                <a:cs typeface="Calibri"/>
              </a:rPr>
              <a:t>Cymru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Thenis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80" dirty="0">
                <a:solidFill>
                  <a:srgbClr val="FFFFFF"/>
                </a:solidFill>
                <a:latin typeface="Calibri"/>
                <a:cs typeface="Calibri"/>
              </a:rPr>
              <a:t>Bwrdd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5" dirty="0">
                <a:solidFill>
                  <a:srgbClr val="FFFFFF"/>
                </a:solidFill>
                <a:latin typeface="Calibri"/>
                <a:cs typeface="Calibri"/>
              </a:rPr>
              <a:t>Cymru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5015" y="34691"/>
            <a:ext cx="5122985" cy="29241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26045" y="6976616"/>
            <a:ext cx="7462520" cy="3310890"/>
          </a:xfrm>
          <a:custGeom>
            <a:avLst/>
            <a:gdLst/>
            <a:ahLst/>
            <a:cxnLst/>
            <a:rect l="l" t="t" r="r" b="b"/>
            <a:pathLst>
              <a:path w="7462519" h="3310890">
                <a:moveTo>
                  <a:pt x="7461954" y="3310383"/>
                </a:moveTo>
                <a:lnTo>
                  <a:pt x="0" y="3310383"/>
                </a:lnTo>
                <a:lnTo>
                  <a:pt x="7461954" y="0"/>
                </a:lnTo>
                <a:lnTo>
                  <a:pt x="7461954" y="3310383"/>
                </a:lnTo>
                <a:close/>
              </a:path>
            </a:pathLst>
          </a:custGeom>
          <a:solidFill>
            <a:srgbClr val="A3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628" y="4781929"/>
            <a:ext cx="1179646" cy="12179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68971" y="3859351"/>
            <a:ext cx="658495" cy="326390"/>
          </a:xfrm>
          <a:custGeom>
            <a:avLst/>
            <a:gdLst/>
            <a:ahLst/>
            <a:cxnLst/>
            <a:rect l="l" t="t" r="r" b="b"/>
            <a:pathLst>
              <a:path w="658494" h="326389">
                <a:moveTo>
                  <a:pt x="325589" y="163042"/>
                </a:moveTo>
                <a:lnTo>
                  <a:pt x="319773" y="119697"/>
                </a:lnTo>
                <a:lnTo>
                  <a:pt x="303364" y="80759"/>
                </a:lnTo>
                <a:lnTo>
                  <a:pt x="277901" y="47752"/>
                </a:lnTo>
                <a:lnTo>
                  <a:pt x="244957" y="22263"/>
                </a:lnTo>
                <a:lnTo>
                  <a:pt x="218173" y="10947"/>
                </a:lnTo>
                <a:lnTo>
                  <a:pt x="218173" y="201383"/>
                </a:lnTo>
                <a:lnTo>
                  <a:pt x="214007" y="221564"/>
                </a:lnTo>
                <a:lnTo>
                  <a:pt x="201612" y="238442"/>
                </a:lnTo>
                <a:lnTo>
                  <a:pt x="181127" y="250024"/>
                </a:lnTo>
                <a:lnTo>
                  <a:pt x="152730" y="254330"/>
                </a:lnTo>
                <a:lnTo>
                  <a:pt x="140093" y="253530"/>
                </a:lnTo>
                <a:lnTo>
                  <a:pt x="106667" y="240690"/>
                </a:lnTo>
                <a:lnTo>
                  <a:pt x="111645" y="226796"/>
                </a:lnTo>
                <a:lnTo>
                  <a:pt x="115062" y="225399"/>
                </a:lnTo>
                <a:lnTo>
                  <a:pt x="117919" y="226771"/>
                </a:lnTo>
                <a:lnTo>
                  <a:pt x="124879" y="229743"/>
                </a:lnTo>
                <a:lnTo>
                  <a:pt x="133210" y="232397"/>
                </a:lnTo>
                <a:lnTo>
                  <a:pt x="142532" y="234315"/>
                </a:lnTo>
                <a:lnTo>
                  <a:pt x="152450" y="235051"/>
                </a:lnTo>
                <a:lnTo>
                  <a:pt x="171996" y="231762"/>
                </a:lnTo>
                <a:lnTo>
                  <a:pt x="181610" y="225399"/>
                </a:lnTo>
                <a:lnTo>
                  <a:pt x="184556" y="223443"/>
                </a:lnTo>
                <a:lnTo>
                  <a:pt x="191211" y="212369"/>
                </a:lnTo>
                <a:lnTo>
                  <a:pt x="193052" y="200837"/>
                </a:lnTo>
                <a:lnTo>
                  <a:pt x="188988" y="184899"/>
                </a:lnTo>
                <a:lnTo>
                  <a:pt x="178549" y="173926"/>
                </a:lnTo>
                <a:lnTo>
                  <a:pt x="163766" y="167576"/>
                </a:lnTo>
                <a:lnTo>
                  <a:pt x="146646" y="165544"/>
                </a:lnTo>
                <a:lnTo>
                  <a:pt x="135509" y="165544"/>
                </a:lnTo>
                <a:lnTo>
                  <a:pt x="133121" y="163144"/>
                </a:lnTo>
                <a:lnTo>
                  <a:pt x="133121" y="150012"/>
                </a:lnTo>
                <a:lnTo>
                  <a:pt x="135509" y="147624"/>
                </a:lnTo>
                <a:lnTo>
                  <a:pt x="146646" y="147624"/>
                </a:lnTo>
                <a:lnTo>
                  <a:pt x="160362" y="145897"/>
                </a:lnTo>
                <a:lnTo>
                  <a:pt x="173304" y="140525"/>
                </a:lnTo>
                <a:lnTo>
                  <a:pt x="182918" y="131241"/>
                </a:lnTo>
                <a:lnTo>
                  <a:pt x="186690" y="117754"/>
                </a:lnTo>
                <a:lnTo>
                  <a:pt x="184924" y="107632"/>
                </a:lnTo>
                <a:lnTo>
                  <a:pt x="180606" y="101079"/>
                </a:lnTo>
                <a:lnTo>
                  <a:pt x="179336" y="99148"/>
                </a:lnTo>
                <a:lnTo>
                  <a:pt x="169570" y="93319"/>
                </a:lnTo>
                <a:lnTo>
                  <a:pt x="155206" y="91147"/>
                </a:lnTo>
                <a:lnTo>
                  <a:pt x="146723" y="91833"/>
                </a:lnTo>
                <a:lnTo>
                  <a:pt x="138633" y="93675"/>
                </a:lnTo>
                <a:lnTo>
                  <a:pt x="131191" y="96342"/>
                </a:lnTo>
                <a:lnTo>
                  <a:pt x="124675" y="99491"/>
                </a:lnTo>
                <a:lnTo>
                  <a:pt x="121793" y="101079"/>
                </a:lnTo>
                <a:lnTo>
                  <a:pt x="118186" y="99758"/>
                </a:lnTo>
                <a:lnTo>
                  <a:pt x="113538" y="87033"/>
                </a:lnTo>
                <a:lnTo>
                  <a:pt x="114490" y="84315"/>
                </a:lnTo>
                <a:lnTo>
                  <a:pt x="116700" y="83007"/>
                </a:lnTo>
                <a:lnTo>
                  <a:pt x="125298" y="78790"/>
                </a:lnTo>
                <a:lnTo>
                  <a:pt x="135686" y="75234"/>
                </a:lnTo>
                <a:lnTo>
                  <a:pt x="147396" y="72771"/>
                </a:lnTo>
                <a:lnTo>
                  <a:pt x="159905" y="71856"/>
                </a:lnTo>
                <a:lnTo>
                  <a:pt x="182841" y="75425"/>
                </a:lnTo>
                <a:lnTo>
                  <a:pt x="198843" y="84861"/>
                </a:lnTo>
                <a:lnTo>
                  <a:pt x="208216" y="98323"/>
                </a:lnTo>
                <a:lnTo>
                  <a:pt x="211277" y="113944"/>
                </a:lnTo>
                <a:lnTo>
                  <a:pt x="209207" y="127012"/>
                </a:lnTo>
                <a:lnTo>
                  <a:pt x="202984" y="138595"/>
                </a:lnTo>
                <a:lnTo>
                  <a:pt x="192633" y="148234"/>
                </a:lnTo>
                <a:lnTo>
                  <a:pt x="178130" y="155498"/>
                </a:lnTo>
                <a:lnTo>
                  <a:pt x="178130" y="156032"/>
                </a:lnTo>
                <a:lnTo>
                  <a:pt x="193713" y="161480"/>
                </a:lnTo>
                <a:lnTo>
                  <a:pt x="206438" y="171069"/>
                </a:lnTo>
                <a:lnTo>
                  <a:pt x="215023" y="184480"/>
                </a:lnTo>
                <a:lnTo>
                  <a:pt x="218173" y="201383"/>
                </a:lnTo>
                <a:lnTo>
                  <a:pt x="218173" y="10947"/>
                </a:lnTo>
                <a:lnTo>
                  <a:pt x="206070" y="5829"/>
                </a:lnTo>
                <a:lnTo>
                  <a:pt x="162788" y="0"/>
                </a:lnTo>
                <a:lnTo>
                  <a:pt x="119519" y="5829"/>
                </a:lnTo>
                <a:lnTo>
                  <a:pt x="80632" y="22263"/>
                </a:lnTo>
                <a:lnTo>
                  <a:pt x="47675" y="47752"/>
                </a:lnTo>
                <a:lnTo>
                  <a:pt x="22225" y="80759"/>
                </a:lnTo>
                <a:lnTo>
                  <a:pt x="5816" y="119697"/>
                </a:lnTo>
                <a:lnTo>
                  <a:pt x="0" y="163042"/>
                </a:lnTo>
                <a:lnTo>
                  <a:pt x="5816" y="206387"/>
                </a:lnTo>
                <a:lnTo>
                  <a:pt x="22225" y="245338"/>
                </a:lnTo>
                <a:lnTo>
                  <a:pt x="47675" y="278333"/>
                </a:lnTo>
                <a:lnTo>
                  <a:pt x="80632" y="303822"/>
                </a:lnTo>
                <a:lnTo>
                  <a:pt x="119519" y="320255"/>
                </a:lnTo>
                <a:lnTo>
                  <a:pt x="162788" y="326085"/>
                </a:lnTo>
                <a:lnTo>
                  <a:pt x="206070" y="320255"/>
                </a:lnTo>
                <a:lnTo>
                  <a:pt x="244957" y="303822"/>
                </a:lnTo>
                <a:lnTo>
                  <a:pt x="277901" y="278333"/>
                </a:lnTo>
                <a:lnTo>
                  <a:pt x="303364" y="245338"/>
                </a:lnTo>
                <a:lnTo>
                  <a:pt x="319773" y="206387"/>
                </a:lnTo>
                <a:lnTo>
                  <a:pt x="325589" y="163042"/>
                </a:lnTo>
                <a:close/>
              </a:path>
              <a:path w="658494" h="326389">
                <a:moveTo>
                  <a:pt x="657885" y="112318"/>
                </a:moveTo>
                <a:lnTo>
                  <a:pt x="654481" y="95427"/>
                </a:lnTo>
                <a:lnTo>
                  <a:pt x="645185" y="81635"/>
                </a:lnTo>
                <a:lnTo>
                  <a:pt x="631418" y="72326"/>
                </a:lnTo>
                <a:lnTo>
                  <a:pt x="614553" y="68922"/>
                </a:lnTo>
                <a:lnTo>
                  <a:pt x="335165" y="68922"/>
                </a:lnTo>
                <a:lnTo>
                  <a:pt x="345363" y="90639"/>
                </a:lnTo>
                <a:lnTo>
                  <a:pt x="352894" y="113690"/>
                </a:lnTo>
                <a:lnTo>
                  <a:pt x="357555" y="137896"/>
                </a:lnTo>
                <a:lnTo>
                  <a:pt x="359156" y="163042"/>
                </a:lnTo>
                <a:lnTo>
                  <a:pt x="357492" y="188683"/>
                </a:lnTo>
                <a:lnTo>
                  <a:pt x="352640" y="213347"/>
                </a:lnTo>
                <a:lnTo>
                  <a:pt x="344805" y="236804"/>
                </a:lnTo>
                <a:lnTo>
                  <a:pt x="334225" y="258851"/>
                </a:lnTo>
                <a:lnTo>
                  <a:pt x="614553" y="258851"/>
                </a:lnTo>
                <a:lnTo>
                  <a:pt x="631418" y="255435"/>
                </a:lnTo>
                <a:lnTo>
                  <a:pt x="645185" y="246138"/>
                </a:lnTo>
                <a:lnTo>
                  <a:pt x="654481" y="232333"/>
                </a:lnTo>
                <a:lnTo>
                  <a:pt x="657885" y="215442"/>
                </a:lnTo>
                <a:lnTo>
                  <a:pt x="657885" y="112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123" y="3407218"/>
            <a:ext cx="906780" cy="380365"/>
          </a:xfrm>
          <a:custGeom>
            <a:avLst/>
            <a:gdLst/>
            <a:ahLst/>
            <a:cxnLst/>
            <a:rect l="l" t="t" r="r" b="b"/>
            <a:pathLst>
              <a:path w="906780" h="380364">
                <a:moveTo>
                  <a:pt x="379285" y="189928"/>
                </a:moveTo>
                <a:lnTo>
                  <a:pt x="372516" y="139433"/>
                </a:lnTo>
                <a:lnTo>
                  <a:pt x="353390" y="94068"/>
                </a:lnTo>
                <a:lnTo>
                  <a:pt x="344360" y="82359"/>
                </a:lnTo>
                <a:lnTo>
                  <a:pt x="323748" y="55626"/>
                </a:lnTo>
                <a:lnTo>
                  <a:pt x="285356" y="25933"/>
                </a:lnTo>
                <a:lnTo>
                  <a:pt x="252628" y="12103"/>
                </a:lnTo>
                <a:lnTo>
                  <a:pt x="252628" y="273405"/>
                </a:lnTo>
                <a:lnTo>
                  <a:pt x="252628" y="295135"/>
                </a:lnTo>
                <a:lnTo>
                  <a:pt x="250647" y="297129"/>
                </a:lnTo>
                <a:lnTo>
                  <a:pt x="128130" y="297129"/>
                </a:lnTo>
                <a:lnTo>
                  <a:pt x="125501" y="294627"/>
                </a:lnTo>
                <a:lnTo>
                  <a:pt x="125399" y="292684"/>
                </a:lnTo>
                <a:lnTo>
                  <a:pt x="125336" y="276885"/>
                </a:lnTo>
                <a:lnTo>
                  <a:pt x="126809" y="273405"/>
                </a:lnTo>
                <a:lnTo>
                  <a:pt x="146494" y="254203"/>
                </a:lnTo>
                <a:lnTo>
                  <a:pt x="179527" y="221589"/>
                </a:lnTo>
                <a:lnTo>
                  <a:pt x="202565" y="194970"/>
                </a:lnTo>
                <a:lnTo>
                  <a:pt x="216128" y="171818"/>
                </a:lnTo>
                <a:lnTo>
                  <a:pt x="220700" y="149580"/>
                </a:lnTo>
                <a:lnTo>
                  <a:pt x="218706" y="134912"/>
                </a:lnTo>
                <a:lnTo>
                  <a:pt x="212813" y="123825"/>
                </a:lnTo>
                <a:lnTo>
                  <a:pt x="212077" y="122428"/>
                </a:lnTo>
                <a:lnTo>
                  <a:pt x="199872" y="113753"/>
                </a:lnTo>
                <a:lnTo>
                  <a:pt x="181140" y="110502"/>
                </a:lnTo>
                <a:lnTo>
                  <a:pt x="171805" y="111328"/>
                </a:lnTo>
                <a:lnTo>
                  <a:pt x="163144" y="113525"/>
                </a:lnTo>
                <a:lnTo>
                  <a:pt x="155257" y="116738"/>
                </a:lnTo>
                <a:lnTo>
                  <a:pt x="148221" y="120624"/>
                </a:lnTo>
                <a:lnTo>
                  <a:pt x="143078" y="123825"/>
                </a:lnTo>
                <a:lnTo>
                  <a:pt x="136321" y="121843"/>
                </a:lnTo>
                <a:lnTo>
                  <a:pt x="130251" y="108356"/>
                </a:lnTo>
                <a:lnTo>
                  <a:pt x="130479" y="108165"/>
                </a:lnTo>
                <a:lnTo>
                  <a:pt x="129324" y="105524"/>
                </a:lnTo>
                <a:lnTo>
                  <a:pt x="170967" y="83705"/>
                </a:lnTo>
                <a:lnTo>
                  <a:pt x="186601" y="82359"/>
                </a:lnTo>
                <a:lnTo>
                  <a:pt x="215036" y="87706"/>
                </a:lnTo>
                <a:lnTo>
                  <a:pt x="234543" y="101727"/>
                </a:lnTo>
                <a:lnTo>
                  <a:pt x="245770" y="121424"/>
                </a:lnTo>
                <a:lnTo>
                  <a:pt x="249364" y="143764"/>
                </a:lnTo>
                <a:lnTo>
                  <a:pt x="244398" y="171894"/>
                </a:lnTo>
                <a:lnTo>
                  <a:pt x="230238" y="198996"/>
                </a:lnTo>
                <a:lnTo>
                  <a:pt x="207987" y="226834"/>
                </a:lnTo>
                <a:lnTo>
                  <a:pt x="178714" y="257162"/>
                </a:lnTo>
                <a:lnTo>
                  <a:pt x="169545" y="265874"/>
                </a:lnTo>
                <a:lnTo>
                  <a:pt x="170776" y="268973"/>
                </a:lnTo>
                <a:lnTo>
                  <a:pt x="250609" y="268973"/>
                </a:lnTo>
                <a:lnTo>
                  <a:pt x="252590" y="270954"/>
                </a:lnTo>
                <a:lnTo>
                  <a:pt x="252628" y="273405"/>
                </a:lnTo>
                <a:lnTo>
                  <a:pt x="252628" y="12103"/>
                </a:lnTo>
                <a:lnTo>
                  <a:pt x="240055" y="6781"/>
                </a:lnTo>
                <a:lnTo>
                  <a:pt x="189636" y="0"/>
                </a:lnTo>
                <a:lnTo>
                  <a:pt x="139230" y="6781"/>
                </a:lnTo>
                <a:lnTo>
                  <a:pt x="93929" y="25933"/>
                </a:lnTo>
                <a:lnTo>
                  <a:pt x="55537" y="55626"/>
                </a:lnTo>
                <a:lnTo>
                  <a:pt x="25882" y="94068"/>
                </a:lnTo>
                <a:lnTo>
                  <a:pt x="6769" y="139433"/>
                </a:lnTo>
                <a:lnTo>
                  <a:pt x="0" y="189928"/>
                </a:lnTo>
                <a:lnTo>
                  <a:pt x="6769" y="240423"/>
                </a:lnTo>
                <a:lnTo>
                  <a:pt x="25882" y="285788"/>
                </a:lnTo>
                <a:lnTo>
                  <a:pt x="55537" y="324231"/>
                </a:lnTo>
                <a:lnTo>
                  <a:pt x="93929" y="353936"/>
                </a:lnTo>
                <a:lnTo>
                  <a:pt x="139230" y="373075"/>
                </a:lnTo>
                <a:lnTo>
                  <a:pt x="189636" y="379869"/>
                </a:lnTo>
                <a:lnTo>
                  <a:pt x="240055" y="373075"/>
                </a:lnTo>
                <a:lnTo>
                  <a:pt x="285356" y="353936"/>
                </a:lnTo>
                <a:lnTo>
                  <a:pt x="323748" y="324231"/>
                </a:lnTo>
                <a:lnTo>
                  <a:pt x="353390" y="285788"/>
                </a:lnTo>
                <a:lnTo>
                  <a:pt x="372516" y="240423"/>
                </a:lnTo>
                <a:lnTo>
                  <a:pt x="379285" y="189928"/>
                </a:lnTo>
                <a:close/>
              </a:path>
              <a:path w="906780" h="380364">
                <a:moveTo>
                  <a:pt x="906272" y="150977"/>
                </a:moveTo>
                <a:lnTo>
                  <a:pt x="902855" y="134073"/>
                </a:lnTo>
                <a:lnTo>
                  <a:pt x="893572" y="120281"/>
                </a:lnTo>
                <a:lnTo>
                  <a:pt x="879792" y="110985"/>
                </a:lnTo>
                <a:lnTo>
                  <a:pt x="862926" y="107569"/>
                </a:lnTo>
                <a:lnTo>
                  <a:pt x="397154" y="107569"/>
                </a:lnTo>
                <a:lnTo>
                  <a:pt x="403872" y="127101"/>
                </a:lnTo>
                <a:lnTo>
                  <a:pt x="408800" y="147408"/>
                </a:lnTo>
                <a:lnTo>
                  <a:pt x="411822" y="168376"/>
                </a:lnTo>
                <a:lnTo>
                  <a:pt x="412851" y="189928"/>
                </a:lnTo>
                <a:lnTo>
                  <a:pt x="411010" y="218694"/>
                </a:lnTo>
                <a:lnTo>
                  <a:pt x="405650" y="246354"/>
                </a:lnTo>
                <a:lnTo>
                  <a:pt x="396989" y="272707"/>
                </a:lnTo>
                <a:lnTo>
                  <a:pt x="385254" y="297497"/>
                </a:lnTo>
                <a:lnTo>
                  <a:pt x="862926" y="297497"/>
                </a:lnTo>
                <a:lnTo>
                  <a:pt x="879792" y="294093"/>
                </a:lnTo>
                <a:lnTo>
                  <a:pt x="893572" y="284784"/>
                </a:lnTo>
                <a:lnTo>
                  <a:pt x="902855" y="270992"/>
                </a:lnTo>
                <a:lnTo>
                  <a:pt x="906272" y="254088"/>
                </a:lnTo>
                <a:lnTo>
                  <a:pt x="906272" y="150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87" y="2928174"/>
            <a:ext cx="1085850" cy="407034"/>
          </a:xfrm>
          <a:custGeom>
            <a:avLst/>
            <a:gdLst/>
            <a:ahLst/>
            <a:cxnLst/>
            <a:rect l="l" t="t" r="r" b="b"/>
            <a:pathLst>
              <a:path w="1085850" h="407035">
                <a:moveTo>
                  <a:pt x="406146" y="203377"/>
                </a:moveTo>
                <a:lnTo>
                  <a:pt x="400786" y="156743"/>
                </a:lnTo>
                <a:lnTo>
                  <a:pt x="385508" y="113944"/>
                </a:lnTo>
                <a:lnTo>
                  <a:pt x="361543" y="76174"/>
                </a:lnTo>
                <a:lnTo>
                  <a:pt x="360997" y="75641"/>
                </a:lnTo>
                <a:lnTo>
                  <a:pt x="330085" y="44678"/>
                </a:lnTo>
                <a:lnTo>
                  <a:pt x="292379" y="20675"/>
                </a:lnTo>
                <a:lnTo>
                  <a:pt x="249643" y="5372"/>
                </a:lnTo>
                <a:lnTo>
                  <a:pt x="237998" y="4038"/>
                </a:lnTo>
                <a:lnTo>
                  <a:pt x="237998" y="80441"/>
                </a:lnTo>
                <a:lnTo>
                  <a:pt x="237998" y="327647"/>
                </a:lnTo>
                <a:lnTo>
                  <a:pt x="233146" y="330949"/>
                </a:lnTo>
                <a:lnTo>
                  <a:pt x="193687" y="330949"/>
                </a:lnTo>
                <a:lnTo>
                  <a:pt x="188836" y="327647"/>
                </a:lnTo>
                <a:lnTo>
                  <a:pt x="188836" y="143256"/>
                </a:lnTo>
                <a:lnTo>
                  <a:pt x="188836" y="118021"/>
                </a:lnTo>
                <a:lnTo>
                  <a:pt x="187680" y="118021"/>
                </a:lnTo>
                <a:lnTo>
                  <a:pt x="143319" y="143256"/>
                </a:lnTo>
                <a:lnTo>
                  <a:pt x="133337" y="140995"/>
                </a:lnTo>
                <a:lnTo>
                  <a:pt x="126365" y="120726"/>
                </a:lnTo>
                <a:lnTo>
                  <a:pt x="127635" y="117894"/>
                </a:lnTo>
                <a:lnTo>
                  <a:pt x="192989" y="76669"/>
                </a:lnTo>
                <a:lnTo>
                  <a:pt x="196837" y="75641"/>
                </a:lnTo>
                <a:lnTo>
                  <a:pt x="230924" y="75641"/>
                </a:lnTo>
                <a:lnTo>
                  <a:pt x="237998" y="80441"/>
                </a:lnTo>
                <a:lnTo>
                  <a:pt x="237998" y="4038"/>
                </a:lnTo>
                <a:lnTo>
                  <a:pt x="156514" y="5372"/>
                </a:lnTo>
                <a:lnTo>
                  <a:pt x="113766" y="20675"/>
                </a:lnTo>
                <a:lnTo>
                  <a:pt x="76073" y="44678"/>
                </a:lnTo>
                <a:lnTo>
                  <a:pt x="44615" y="76174"/>
                </a:lnTo>
                <a:lnTo>
                  <a:pt x="20650" y="113944"/>
                </a:lnTo>
                <a:lnTo>
                  <a:pt x="5372" y="156743"/>
                </a:lnTo>
                <a:lnTo>
                  <a:pt x="0" y="203377"/>
                </a:lnTo>
                <a:lnTo>
                  <a:pt x="5372" y="250012"/>
                </a:lnTo>
                <a:lnTo>
                  <a:pt x="20650" y="292823"/>
                </a:lnTo>
                <a:lnTo>
                  <a:pt x="44615" y="330593"/>
                </a:lnTo>
                <a:lnTo>
                  <a:pt x="76073" y="362089"/>
                </a:lnTo>
                <a:lnTo>
                  <a:pt x="113766" y="386092"/>
                </a:lnTo>
                <a:lnTo>
                  <a:pt x="156514" y="401396"/>
                </a:lnTo>
                <a:lnTo>
                  <a:pt x="203073" y="406768"/>
                </a:lnTo>
                <a:lnTo>
                  <a:pt x="249643" y="401396"/>
                </a:lnTo>
                <a:lnTo>
                  <a:pt x="292379" y="386092"/>
                </a:lnTo>
                <a:lnTo>
                  <a:pt x="330085" y="362089"/>
                </a:lnTo>
                <a:lnTo>
                  <a:pt x="361175" y="330949"/>
                </a:lnTo>
                <a:lnTo>
                  <a:pt x="361543" y="330593"/>
                </a:lnTo>
                <a:lnTo>
                  <a:pt x="385508" y="292823"/>
                </a:lnTo>
                <a:lnTo>
                  <a:pt x="400786" y="250012"/>
                </a:lnTo>
                <a:lnTo>
                  <a:pt x="406146" y="203377"/>
                </a:lnTo>
                <a:close/>
              </a:path>
              <a:path w="1085850" h="407035">
                <a:moveTo>
                  <a:pt x="1085850" y="156032"/>
                </a:moveTo>
                <a:lnTo>
                  <a:pt x="1082446" y="139141"/>
                </a:lnTo>
                <a:lnTo>
                  <a:pt x="1073162" y="125336"/>
                </a:lnTo>
                <a:lnTo>
                  <a:pt x="1059383" y="116039"/>
                </a:lnTo>
                <a:lnTo>
                  <a:pt x="1042517" y="112623"/>
                </a:lnTo>
                <a:lnTo>
                  <a:pt x="421665" y="112623"/>
                </a:lnTo>
                <a:lnTo>
                  <a:pt x="429387" y="134086"/>
                </a:lnTo>
                <a:lnTo>
                  <a:pt x="435051" y="156451"/>
                </a:lnTo>
                <a:lnTo>
                  <a:pt x="438531" y="179578"/>
                </a:lnTo>
                <a:lnTo>
                  <a:pt x="439712" y="203390"/>
                </a:lnTo>
                <a:lnTo>
                  <a:pt x="438277" y="229565"/>
                </a:lnTo>
                <a:lnTo>
                  <a:pt x="434073" y="254927"/>
                </a:lnTo>
                <a:lnTo>
                  <a:pt x="427253" y="279298"/>
                </a:lnTo>
                <a:lnTo>
                  <a:pt x="417969" y="302552"/>
                </a:lnTo>
                <a:lnTo>
                  <a:pt x="1042517" y="302552"/>
                </a:lnTo>
                <a:lnTo>
                  <a:pt x="1059383" y="299148"/>
                </a:lnTo>
                <a:lnTo>
                  <a:pt x="1073162" y="289839"/>
                </a:lnTo>
                <a:lnTo>
                  <a:pt x="1082446" y="276047"/>
                </a:lnTo>
                <a:lnTo>
                  <a:pt x="1085850" y="259156"/>
                </a:lnTo>
                <a:lnTo>
                  <a:pt x="1085850" y="15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7580" y="6876648"/>
            <a:ext cx="751205" cy="1139825"/>
          </a:xfrm>
          <a:custGeom>
            <a:avLst/>
            <a:gdLst/>
            <a:ahLst/>
            <a:cxnLst/>
            <a:rect l="l" t="t" r="r" b="b"/>
            <a:pathLst>
              <a:path w="751205" h="1139825">
                <a:moveTo>
                  <a:pt x="375407" y="1139822"/>
                </a:moveTo>
                <a:lnTo>
                  <a:pt x="341430" y="1133338"/>
                </a:lnTo>
                <a:lnTo>
                  <a:pt x="312573" y="1116121"/>
                </a:lnTo>
                <a:lnTo>
                  <a:pt x="290546" y="1091525"/>
                </a:lnTo>
                <a:lnTo>
                  <a:pt x="277059" y="1062904"/>
                </a:lnTo>
                <a:lnTo>
                  <a:pt x="245568" y="1054607"/>
                </a:lnTo>
                <a:lnTo>
                  <a:pt x="220015" y="1035848"/>
                </a:lnTo>
                <a:lnTo>
                  <a:pt x="202871" y="1009081"/>
                </a:lnTo>
                <a:lnTo>
                  <a:pt x="196607" y="976757"/>
                </a:lnTo>
                <a:lnTo>
                  <a:pt x="196607" y="827268"/>
                </a:lnTo>
                <a:lnTo>
                  <a:pt x="191479" y="778765"/>
                </a:lnTo>
                <a:lnTo>
                  <a:pt x="176542" y="732516"/>
                </a:lnTo>
                <a:lnTo>
                  <a:pt x="152469" y="690049"/>
                </a:lnTo>
                <a:lnTo>
                  <a:pt x="119933" y="652893"/>
                </a:lnTo>
                <a:lnTo>
                  <a:pt x="85746" y="616676"/>
                </a:lnTo>
                <a:lnTo>
                  <a:pt x="56981" y="576883"/>
                </a:lnTo>
                <a:lnTo>
                  <a:pt x="33831" y="534024"/>
                </a:lnTo>
                <a:lnTo>
                  <a:pt x="16488" y="488604"/>
                </a:lnTo>
                <a:lnTo>
                  <a:pt x="5147" y="441133"/>
                </a:lnTo>
                <a:lnTo>
                  <a:pt x="0" y="392118"/>
                </a:lnTo>
                <a:lnTo>
                  <a:pt x="1241" y="342068"/>
                </a:lnTo>
                <a:lnTo>
                  <a:pt x="8898" y="293410"/>
                </a:lnTo>
                <a:lnTo>
                  <a:pt x="22704" y="246944"/>
                </a:lnTo>
                <a:lnTo>
                  <a:pt x="42206" y="203117"/>
                </a:lnTo>
                <a:lnTo>
                  <a:pt x="66949" y="162374"/>
                </a:lnTo>
                <a:lnTo>
                  <a:pt x="96480" y="125159"/>
                </a:lnTo>
                <a:lnTo>
                  <a:pt x="130344" y="91920"/>
                </a:lnTo>
                <a:lnTo>
                  <a:pt x="168087" y="63100"/>
                </a:lnTo>
                <a:lnTo>
                  <a:pt x="209257" y="39146"/>
                </a:lnTo>
                <a:lnTo>
                  <a:pt x="253398" y="20502"/>
                </a:lnTo>
                <a:lnTo>
                  <a:pt x="300057" y="7615"/>
                </a:lnTo>
                <a:lnTo>
                  <a:pt x="348779" y="930"/>
                </a:lnTo>
                <a:lnTo>
                  <a:pt x="375408" y="0"/>
                </a:lnTo>
                <a:lnTo>
                  <a:pt x="388676" y="232"/>
                </a:lnTo>
                <a:lnTo>
                  <a:pt x="450751" y="7615"/>
                </a:lnTo>
                <a:lnTo>
                  <a:pt x="497411" y="20502"/>
                </a:lnTo>
                <a:lnTo>
                  <a:pt x="541553" y="39146"/>
                </a:lnTo>
                <a:lnTo>
                  <a:pt x="555048" y="46998"/>
                </a:lnTo>
                <a:lnTo>
                  <a:pt x="375410" y="46998"/>
                </a:lnTo>
                <a:lnTo>
                  <a:pt x="363745" y="47201"/>
                </a:lnTo>
                <a:lnTo>
                  <a:pt x="305203" y="54548"/>
                </a:lnTo>
                <a:lnTo>
                  <a:pt x="260634" y="67803"/>
                </a:lnTo>
                <a:lnTo>
                  <a:pt x="218828" y="87058"/>
                </a:lnTo>
                <a:lnTo>
                  <a:pt x="180313" y="111793"/>
                </a:lnTo>
                <a:lnTo>
                  <a:pt x="145617" y="141491"/>
                </a:lnTo>
                <a:lnTo>
                  <a:pt x="115268" y="175632"/>
                </a:lnTo>
                <a:lnTo>
                  <a:pt x="89797" y="213698"/>
                </a:lnTo>
                <a:lnTo>
                  <a:pt x="69730" y="255169"/>
                </a:lnTo>
                <a:lnTo>
                  <a:pt x="55597" y="299528"/>
                </a:lnTo>
                <a:lnTo>
                  <a:pt x="47927" y="346255"/>
                </a:lnTo>
                <a:lnTo>
                  <a:pt x="47278" y="392118"/>
                </a:lnTo>
                <a:lnTo>
                  <a:pt x="47244" y="397614"/>
                </a:lnTo>
                <a:lnTo>
                  <a:pt x="54055" y="447058"/>
                </a:lnTo>
                <a:lnTo>
                  <a:pt x="68210" y="494743"/>
                </a:lnTo>
                <a:lnTo>
                  <a:pt x="89400" y="539673"/>
                </a:lnTo>
                <a:lnTo>
                  <a:pt x="117355" y="581143"/>
                </a:lnTo>
                <a:lnTo>
                  <a:pt x="151805" y="618444"/>
                </a:lnTo>
                <a:lnTo>
                  <a:pt x="187256" y="658123"/>
                </a:lnTo>
                <a:lnTo>
                  <a:pt x="214572" y="703124"/>
                </a:lnTo>
                <a:lnTo>
                  <a:pt x="233172" y="752118"/>
                </a:lnTo>
                <a:lnTo>
                  <a:pt x="242473" y="803773"/>
                </a:lnTo>
                <a:lnTo>
                  <a:pt x="447700" y="803773"/>
                </a:lnTo>
                <a:lnTo>
                  <a:pt x="556682" y="803773"/>
                </a:lnTo>
                <a:lnTo>
                  <a:pt x="554198" y="827268"/>
                </a:lnTo>
                <a:lnTo>
                  <a:pt x="554198" y="850763"/>
                </a:lnTo>
                <a:lnTo>
                  <a:pt x="243471" y="850763"/>
                </a:lnTo>
                <a:lnTo>
                  <a:pt x="243471" y="874587"/>
                </a:lnTo>
                <a:lnTo>
                  <a:pt x="554198" y="874587"/>
                </a:lnTo>
                <a:lnTo>
                  <a:pt x="554198" y="921577"/>
                </a:lnTo>
                <a:lnTo>
                  <a:pt x="243476" y="921577"/>
                </a:lnTo>
                <a:lnTo>
                  <a:pt x="243476" y="945401"/>
                </a:lnTo>
                <a:lnTo>
                  <a:pt x="554198" y="945401"/>
                </a:lnTo>
                <a:lnTo>
                  <a:pt x="554198" y="976757"/>
                </a:lnTo>
                <a:lnTo>
                  <a:pt x="551169" y="992391"/>
                </a:lnTo>
                <a:lnTo>
                  <a:pt x="246728" y="992391"/>
                </a:lnTo>
                <a:lnTo>
                  <a:pt x="252651" y="1002013"/>
                </a:lnTo>
                <a:lnTo>
                  <a:pt x="260988" y="1009544"/>
                </a:lnTo>
                <a:lnTo>
                  <a:pt x="271220" y="1014451"/>
                </a:lnTo>
                <a:lnTo>
                  <a:pt x="282823" y="1016205"/>
                </a:lnTo>
                <a:lnTo>
                  <a:pt x="543373" y="1016205"/>
                </a:lnTo>
                <a:lnTo>
                  <a:pt x="530794" y="1035848"/>
                </a:lnTo>
                <a:lnTo>
                  <a:pt x="505244" y="1054607"/>
                </a:lnTo>
                <a:lnTo>
                  <a:pt x="473756" y="1062904"/>
                </a:lnTo>
                <a:lnTo>
                  <a:pt x="473619" y="1063195"/>
                </a:lnTo>
                <a:lnTo>
                  <a:pt x="328103" y="1063195"/>
                </a:lnTo>
                <a:lnTo>
                  <a:pt x="336725" y="1074402"/>
                </a:lnTo>
                <a:lnTo>
                  <a:pt x="347824" y="1083859"/>
                </a:lnTo>
                <a:lnTo>
                  <a:pt x="360889" y="1090393"/>
                </a:lnTo>
                <a:lnTo>
                  <a:pt x="375407" y="1092832"/>
                </a:lnTo>
                <a:lnTo>
                  <a:pt x="459097" y="1092832"/>
                </a:lnTo>
                <a:lnTo>
                  <a:pt x="438237" y="1116123"/>
                </a:lnTo>
                <a:lnTo>
                  <a:pt x="409380" y="1133338"/>
                </a:lnTo>
                <a:lnTo>
                  <a:pt x="375407" y="1139822"/>
                </a:lnTo>
                <a:close/>
              </a:path>
              <a:path w="751205" h="1139825">
                <a:moveTo>
                  <a:pt x="556682" y="803773"/>
                </a:moveTo>
                <a:lnTo>
                  <a:pt x="508332" y="803773"/>
                </a:lnTo>
                <a:lnTo>
                  <a:pt x="517635" y="752116"/>
                </a:lnTo>
                <a:lnTo>
                  <a:pt x="536240" y="703121"/>
                </a:lnTo>
                <a:lnTo>
                  <a:pt x="563561" y="658119"/>
                </a:lnTo>
                <a:lnTo>
                  <a:pt x="599009" y="618444"/>
                </a:lnTo>
                <a:lnTo>
                  <a:pt x="633460" y="581139"/>
                </a:lnTo>
                <a:lnTo>
                  <a:pt x="661416" y="539668"/>
                </a:lnTo>
                <a:lnTo>
                  <a:pt x="682606" y="494737"/>
                </a:lnTo>
                <a:lnTo>
                  <a:pt x="696761" y="447054"/>
                </a:lnTo>
                <a:lnTo>
                  <a:pt x="703570" y="397614"/>
                </a:lnTo>
                <a:lnTo>
                  <a:pt x="703536" y="392118"/>
                </a:lnTo>
                <a:lnTo>
                  <a:pt x="702883" y="346255"/>
                </a:lnTo>
                <a:lnTo>
                  <a:pt x="695213" y="299528"/>
                </a:lnTo>
                <a:lnTo>
                  <a:pt x="681081" y="255169"/>
                </a:lnTo>
                <a:lnTo>
                  <a:pt x="661014" y="213697"/>
                </a:lnTo>
                <a:lnTo>
                  <a:pt x="635542" y="175631"/>
                </a:lnTo>
                <a:lnTo>
                  <a:pt x="605193" y="141489"/>
                </a:lnTo>
                <a:lnTo>
                  <a:pt x="570496" y="111791"/>
                </a:lnTo>
                <a:lnTo>
                  <a:pt x="531979" y="87056"/>
                </a:lnTo>
                <a:lnTo>
                  <a:pt x="490170" y="67801"/>
                </a:lnTo>
                <a:lnTo>
                  <a:pt x="445598" y="54547"/>
                </a:lnTo>
                <a:lnTo>
                  <a:pt x="398802" y="47812"/>
                </a:lnTo>
                <a:lnTo>
                  <a:pt x="375410" y="46998"/>
                </a:lnTo>
                <a:lnTo>
                  <a:pt x="555048" y="46998"/>
                </a:lnTo>
                <a:lnTo>
                  <a:pt x="620465" y="91920"/>
                </a:lnTo>
                <a:lnTo>
                  <a:pt x="654329" y="125159"/>
                </a:lnTo>
                <a:lnTo>
                  <a:pt x="683859" y="162374"/>
                </a:lnTo>
                <a:lnTo>
                  <a:pt x="708601" y="203117"/>
                </a:lnTo>
                <a:lnTo>
                  <a:pt x="728102" y="246944"/>
                </a:lnTo>
                <a:lnTo>
                  <a:pt x="741908" y="293410"/>
                </a:lnTo>
                <a:lnTo>
                  <a:pt x="749564" y="342068"/>
                </a:lnTo>
                <a:lnTo>
                  <a:pt x="750807" y="392122"/>
                </a:lnTo>
                <a:lnTo>
                  <a:pt x="745660" y="441140"/>
                </a:lnTo>
                <a:lnTo>
                  <a:pt x="734316" y="488614"/>
                </a:lnTo>
                <a:lnTo>
                  <a:pt x="716970" y="534034"/>
                </a:lnTo>
                <a:lnTo>
                  <a:pt x="693818" y="576893"/>
                </a:lnTo>
                <a:lnTo>
                  <a:pt x="665055" y="616682"/>
                </a:lnTo>
                <a:lnTo>
                  <a:pt x="630877" y="652893"/>
                </a:lnTo>
                <a:lnTo>
                  <a:pt x="598338" y="690049"/>
                </a:lnTo>
                <a:lnTo>
                  <a:pt x="574264" y="732517"/>
                </a:lnTo>
                <a:lnTo>
                  <a:pt x="559327" y="778767"/>
                </a:lnTo>
                <a:lnTo>
                  <a:pt x="556682" y="803773"/>
                </a:lnTo>
                <a:close/>
              </a:path>
              <a:path w="751205" h="1139825">
                <a:moveTo>
                  <a:pt x="478471" y="503873"/>
                </a:moveTo>
                <a:lnTo>
                  <a:pt x="272344" y="503873"/>
                </a:lnTo>
                <a:lnTo>
                  <a:pt x="242155" y="497747"/>
                </a:lnTo>
                <a:lnTo>
                  <a:pt x="217475" y="481051"/>
                </a:lnTo>
                <a:lnTo>
                  <a:pt x="200820" y="456308"/>
                </a:lnTo>
                <a:lnTo>
                  <a:pt x="194709" y="426039"/>
                </a:lnTo>
                <a:lnTo>
                  <a:pt x="200820" y="395769"/>
                </a:lnTo>
                <a:lnTo>
                  <a:pt x="217475" y="371022"/>
                </a:lnTo>
                <a:lnTo>
                  <a:pt x="242155" y="354323"/>
                </a:lnTo>
                <a:lnTo>
                  <a:pt x="272344" y="348195"/>
                </a:lnTo>
                <a:lnTo>
                  <a:pt x="302532" y="354323"/>
                </a:lnTo>
                <a:lnTo>
                  <a:pt x="327209" y="371022"/>
                </a:lnTo>
                <a:lnTo>
                  <a:pt x="343468" y="395185"/>
                </a:lnTo>
                <a:lnTo>
                  <a:pt x="272344" y="395185"/>
                </a:lnTo>
                <a:lnTo>
                  <a:pt x="260379" y="397614"/>
                </a:lnTo>
                <a:lnTo>
                  <a:pt x="250597" y="404233"/>
                </a:lnTo>
                <a:lnTo>
                  <a:pt x="243996" y="414042"/>
                </a:lnTo>
                <a:lnTo>
                  <a:pt x="241573" y="426039"/>
                </a:lnTo>
                <a:lnTo>
                  <a:pt x="243996" y="438035"/>
                </a:lnTo>
                <a:lnTo>
                  <a:pt x="250597" y="447840"/>
                </a:lnTo>
                <a:lnTo>
                  <a:pt x="260379" y="454456"/>
                </a:lnTo>
                <a:lnTo>
                  <a:pt x="272344" y="456883"/>
                </a:lnTo>
                <a:lnTo>
                  <a:pt x="549599" y="456883"/>
                </a:lnTo>
                <a:lnTo>
                  <a:pt x="533335" y="481051"/>
                </a:lnTo>
                <a:lnTo>
                  <a:pt x="508658" y="497747"/>
                </a:lnTo>
                <a:lnTo>
                  <a:pt x="478471" y="503873"/>
                </a:lnTo>
                <a:close/>
              </a:path>
              <a:path w="751205" h="1139825">
                <a:moveTo>
                  <a:pt x="447704" y="456883"/>
                </a:moveTo>
                <a:lnTo>
                  <a:pt x="400836" y="456883"/>
                </a:lnTo>
                <a:lnTo>
                  <a:pt x="400836" y="426039"/>
                </a:lnTo>
                <a:lnTo>
                  <a:pt x="406947" y="395769"/>
                </a:lnTo>
                <a:lnTo>
                  <a:pt x="423601" y="371022"/>
                </a:lnTo>
                <a:lnTo>
                  <a:pt x="448282" y="354323"/>
                </a:lnTo>
                <a:lnTo>
                  <a:pt x="478471" y="348195"/>
                </a:lnTo>
                <a:lnTo>
                  <a:pt x="508658" y="354323"/>
                </a:lnTo>
                <a:lnTo>
                  <a:pt x="533335" y="371022"/>
                </a:lnTo>
                <a:lnTo>
                  <a:pt x="549594" y="395185"/>
                </a:lnTo>
                <a:lnTo>
                  <a:pt x="478475" y="395185"/>
                </a:lnTo>
                <a:lnTo>
                  <a:pt x="466510" y="397614"/>
                </a:lnTo>
                <a:lnTo>
                  <a:pt x="456728" y="404233"/>
                </a:lnTo>
                <a:lnTo>
                  <a:pt x="450127" y="414042"/>
                </a:lnTo>
                <a:lnTo>
                  <a:pt x="447704" y="426039"/>
                </a:lnTo>
                <a:lnTo>
                  <a:pt x="447704" y="456883"/>
                </a:lnTo>
                <a:close/>
              </a:path>
              <a:path w="751205" h="1139825">
                <a:moveTo>
                  <a:pt x="349970" y="456883"/>
                </a:moveTo>
                <a:lnTo>
                  <a:pt x="303106" y="456883"/>
                </a:lnTo>
                <a:lnTo>
                  <a:pt x="303106" y="426039"/>
                </a:lnTo>
                <a:lnTo>
                  <a:pt x="300685" y="414042"/>
                </a:lnTo>
                <a:lnTo>
                  <a:pt x="294087" y="404233"/>
                </a:lnTo>
                <a:lnTo>
                  <a:pt x="284308" y="397614"/>
                </a:lnTo>
                <a:lnTo>
                  <a:pt x="272344" y="395185"/>
                </a:lnTo>
                <a:lnTo>
                  <a:pt x="343468" y="395185"/>
                </a:lnTo>
                <a:lnTo>
                  <a:pt x="343860" y="395769"/>
                </a:lnTo>
                <a:lnTo>
                  <a:pt x="349970" y="426039"/>
                </a:lnTo>
                <a:lnTo>
                  <a:pt x="349970" y="456883"/>
                </a:lnTo>
                <a:close/>
              </a:path>
              <a:path w="751205" h="1139825">
                <a:moveTo>
                  <a:pt x="549599" y="456883"/>
                </a:moveTo>
                <a:lnTo>
                  <a:pt x="478475" y="456883"/>
                </a:lnTo>
                <a:lnTo>
                  <a:pt x="490439" y="454456"/>
                </a:lnTo>
                <a:lnTo>
                  <a:pt x="500218" y="447840"/>
                </a:lnTo>
                <a:lnTo>
                  <a:pt x="506816" y="438035"/>
                </a:lnTo>
                <a:lnTo>
                  <a:pt x="509237" y="426039"/>
                </a:lnTo>
                <a:lnTo>
                  <a:pt x="506816" y="414042"/>
                </a:lnTo>
                <a:lnTo>
                  <a:pt x="500218" y="404233"/>
                </a:lnTo>
                <a:lnTo>
                  <a:pt x="490439" y="397614"/>
                </a:lnTo>
                <a:lnTo>
                  <a:pt x="478475" y="395185"/>
                </a:lnTo>
                <a:lnTo>
                  <a:pt x="549594" y="395185"/>
                </a:lnTo>
                <a:lnTo>
                  <a:pt x="549987" y="395769"/>
                </a:lnTo>
                <a:lnTo>
                  <a:pt x="556096" y="426039"/>
                </a:lnTo>
                <a:lnTo>
                  <a:pt x="549987" y="456308"/>
                </a:lnTo>
                <a:lnTo>
                  <a:pt x="549599" y="456883"/>
                </a:lnTo>
                <a:close/>
              </a:path>
              <a:path w="751205" h="1139825">
                <a:moveTo>
                  <a:pt x="349970" y="803773"/>
                </a:moveTo>
                <a:lnTo>
                  <a:pt x="303106" y="803773"/>
                </a:lnTo>
                <a:lnTo>
                  <a:pt x="303106" y="503873"/>
                </a:lnTo>
                <a:lnTo>
                  <a:pt x="349970" y="503873"/>
                </a:lnTo>
                <a:lnTo>
                  <a:pt x="349970" y="803773"/>
                </a:lnTo>
                <a:close/>
              </a:path>
              <a:path w="751205" h="1139825">
                <a:moveTo>
                  <a:pt x="447700" y="803773"/>
                </a:moveTo>
                <a:lnTo>
                  <a:pt x="400836" y="803773"/>
                </a:lnTo>
                <a:lnTo>
                  <a:pt x="400836" y="503873"/>
                </a:lnTo>
                <a:lnTo>
                  <a:pt x="447700" y="503873"/>
                </a:lnTo>
                <a:lnTo>
                  <a:pt x="447700" y="803773"/>
                </a:lnTo>
                <a:close/>
              </a:path>
              <a:path w="751205" h="1139825">
                <a:moveTo>
                  <a:pt x="554198" y="874587"/>
                </a:moveTo>
                <a:lnTo>
                  <a:pt x="507334" y="874587"/>
                </a:lnTo>
                <a:lnTo>
                  <a:pt x="507334" y="850763"/>
                </a:lnTo>
                <a:lnTo>
                  <a:pt x="554198" y="850763"/>
                </a:lnTo>
                <a:lnTo>
                  <a:pt x="554198" y="874587"/>
                </a:lnTo>
                <a:close/>
              </a:path>
              <a:path w="751205" h="1139825">
                <a:moveTo>
                  <a:pt x="554198" y="945401"/>
                </a:moveTo>
                <a:lnTo>
                  <a:pt x="507339" y="945401"/>
                </a:lnTo>
                <a:lnTo>
                  <a:pt x="507339" y="921577"/>
                </a:lnTo>
                <a:lnTo>
                  <a:pt x="554198" y="921577"/>
                </a:lnTo>
                <a:lnTo>
                  <a:pt x="554198" y="945401"/>
                </a:lnTo>
                <a:close/>
              </a:path>
              <a:path w="751205" h="1139825">
                <a:moveTo>
                  <a:pt x="543373" y="1016205"/>
                </a:moveTo>
                <a:lnTo>
                  <a:pt x="467992" y="1016205"/>
                </a:lnTo>
                <a:lnTo>
                  <a:pt x="479594" y="1014451"/>
                </a:lnTo>
                <a:lnTo>
                  <a:pt x="489824" y="1009544"/>
                </a:lnTo>
                <a:lnTo>
                  <a:pt x="498160" y="1002013"/>
                </a:lnTo>
                <a:lnTo>
                  <a:pt x="504082" y="992391"/>
                </a:lnTo>
                <a:lnTo>
                  <a:pt x="551169" y="992391"/>
                </a:lnTo>
                <a:lnTo>
                  <a:pt x="547935" y="1009081"/>
                </a:lnTo>
                <a:lnTo>
                  <a:pt x="543373" y="1016205"/>
                </a:lnTo>
                <a:close/>
              </a:path>
              <a:path w="751205" h="1139825">
                <a:moveTo>
                  <a:pt x="459097" y="1092832"/>
                </a:moveTo>
                <a:lnTo>
                  <a:pt x="375407" y="1092832"/>
                </a:lnTo>
                <a:lnTo>
                  <a:pt x="389926" y="1090393"/>
                </a:lnTo>
                <a:lnTo>
                  <a:pt x="402991" y="1083859"/>
                </a:lnTo>
                <a:lnTo>
                  <a:pt x="414092" y="1074402"/>
                </a:lnTo>
                <a:lnTo>
                  <a:pt x="422717" y="1063195"/>
                </a:lnTo>
                <a:lnTo>
                  <a:pt x="473619" y="1063195"/>
                </a:lnTo>
                <a:lnTo>
                  <a:pt x="460265" y="1091527"/>
                </a:lnTo>
                <a:lnTo>
                  <a:pt x="459097" y="1092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8145" y="6606770"/>
            <a:ext cx="50165" cy="159385"/>
          </a:xfrm>
          <a:custGeom>
            <a:avLst/>
            <a:gdLst/>
            <a:ahLst/>
            <a:cxnLst/>
            <a:rect l="l" t="t" r="r" b="b"/>
            <a:pathLst>
              <a:path w="50165" h="159384">
                <a:moveTo>
                  <a:pt x="24842" y="158948"/>
                </a:moveTo>
                <a:lnTo>
                  <a:pt x="15195" y="156983"/>
                </a:lnTo>
                <a:lnTo>
                  <a:pt x="7296" y="151632"/>
                </a:lnTo>
                <a:lnTo>
                  <a:pt x="1959" y="143713"/>
                </a:lnTo>
                <a:lnTo>
                  <a:pt x="0" y="134043"/>
                </a:lnTo>
                <a:lnTo>
                  <a:pt x="0" y="24904"/>
                </a:lnTo>
                <a:lnTo>
                  <a:pt x="1959" y="15234"/>
                </a:lnTo>
                <a:lnTo>
                  <a:pt x="7296" y="7315"/>
                </a:lnTo>
                <a:lnTo>
                  <a:pt x="15195" y="1965"/>
                </a:lnTo>
                <a:lnTo>
                  <a:pt x="24842" y="0"/>
                </a:lnTo>
                <a:lnTo>
                  <a:pt x="34486" y="1965"/>
                </a:lnTo>
                <a:lnTo>
                  <a:pt x="42384" y="7315"/>
                </a:lnTo>
                <a:lnTo>
                  <a:pt x="47720" y="15234"/>
                </a:lnTo>
                <a:lnTo>
                  <a:pt x="49680" y="24904"/>
                </a:lnTo>
                <a:lnTo>
                  <a:pt x="49680" y="134043"/>
                </a:lnTo>
                <a:lnTo>
                  <a:pt x="47720" y="143713"/>
                </a:lnTo>
                <a:lnTo>
                  <a:pt x="42384" y="151632"/>
                </a:lnTo>
                <a:lnTo>
                  <a:pt x="34486" y="156983"/>
                </a:lnTo>
                <a:lnTo>
                  <a:pt x="24842" y="158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0926" y="6728838"/>
            <a:ext cx="112987" cy="1374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6231" y="7043043"/>
            <a:ext cx="152999" cy="833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4000" y="7396360"/>
            <a:ext cx="152999" cy="833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084" y="7653839"/>
            <a:ext cx="112986" cy="1374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4832" y="7649572"/>
            <a:ext cx="112992" cy="1374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9513" y="7389472"/>
            <a:ext cx="152999" cy="833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1748" y="7036150"/>
            <a:ext cx="152999" cy="833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0678" y="6724581"/>
            <a:ext cx="112989" cy="1374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5923" y="8658759"/>
            <a:ext cx="1446767" cy="9524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8315" y="1375690"/>
            <a:ext cx="6069330" cy="748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204"/>
              </a:spcBef>
            </a:pPr>
            <a:r>
              <a:rPr spc="500" dirty="0"/>
              <a:t>Future</a:t>
            </a:r>
            <a:r>
              <a:rPr spc="225" dirty="0"/>
              <a:t> </a:t>
            </a:r>
            <a:r>
              <a:rPr spc="509" dirty="0"/>
              <a:t>Challenges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23269" y="3161496"/>
            <a:ext cx="12579350" cy="69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5"/>
              </a:spcBef>
            </a:pPr>
            <a:r>
              <a:rPr sz="1850" b="1" spc="90" dirty="0">
                <a:solidFill>
                  <a:srgbClr val="FFFFFF"/>
                </a:solidFill>
                <a:latin typeface="Calibri"/>
                <a:cs typeface="Calibri"/>
              </a:rPr>
              <a:t>22/23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95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3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challenging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resources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7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colleges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4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6963892"/>
            <a:ext cx="76200" cy="76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7297267"/>
            <a:ext cx="76200" cy="761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5994" y="7630641"/>
            <a:ext cx="76200" cy="761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823269" y="4796864"/>
            <a:ext cx="12538075" cy="463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105">
              <a:lnSpc>
                <a:spcPct val="118200"/>
              </a:lnSpc>
              <a:spcBef>
                <a:spcPts val="95"/>
              </a:spcBef>
            </a:pP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Post-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colleges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behaviour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85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sz="18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problems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15" dirty="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learners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54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0" dirty="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Continuing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themes: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850">
              <a:latin typeface="Calibri"/>
              <a:cs typeface="Calibri"/>
            </a:endParaRPr>
          </a:p>
          <a:p>
            <a:pPr marL="417195" marR="2623820">
              <a:lnSpc>
                <a:spcPct val="118200"/>
              </a:lnSpc>
            </a:pP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Raising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4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connection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wellbeing;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9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40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‘whole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approach’</a:t>
            </a:r>
            <a:endParaRPr sz="1850">
              <a:latin typeface="Calibri"/>
              <a:cs typeface="Calibri"/>
            </a:endParaRPr>
          </a:p>
          <a:p>
            <a:pPr marL="417195" marR="5080">
              <a:lnSpc>
                <a:spcPct val="118200"/>
              </a:lnSpc>
            </a:pP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8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3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340" dirty="0">
                <a:solidFill>
                  <a:srgbClr val="FFFFFF"/>
                </a:solidFill>
                <a:latin typeface="Calibri"/>
                <a:cs typeface="Calibri"/>
              </a:rPr>
              <a:t>FE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Colleges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collaborate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5" dirty="0">
                <a:solidFill>
                  <a:srgbClr val="FFFFFF"/>
                </a:solidFill>
                <a:latin typeface="Calibri"/>
                <a:cs typeface="Calibri"/>
              </a:rPr>
              <a:t>governing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bodies,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regional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sports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partnerships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9" dirty="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sz="185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5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50">
              <a:latin typeface="Calibri"/>
              <a:cs typeface="Calibri"/>
            </a:endParaRPr>
          </a:p>
          <a:p>
            <a:pPr marL="12700" marR="11430">
              <a:lnSpc>
                <a:spcPct val="118200"/>
              </a:lnSpc>
            </a:pPr>
            <a:r>
              <a:rPr sz="1850" b="1" spc="28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underway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30" dirty="0">
                <a:solidFill>
                  <a:srgbClr val="FFFFFF"/>
                </a:solidFill>
                <a:latin typeface="Calibri"/>
                <a:cs typeface="Calibri"/>
              </a:rPr>
              <a:t>2022/23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35" dirty="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4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55" dirty="0">
                <a:solidFill>
                  <a:srgbClr val="FFFFFF"/>
                </a:solidFill>
                <a:latin typeface="Calibri"/>
                <a:cs typeface="Calibri"/>
              </a:rPr>
              <a:t>Trust,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0" dirty="0">
                <a:solidFill>
                  <a:srgbClr val="FFFFFF"/>
                </a:solidFill>
                <a:latin typeface="Calibri"/>
                <a:cs typeface="Calibri"/>
              </a:rPr>
              <a:t>Actif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0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95" dirty="0">
                <a:solidFill>
                  <a:srgbClr val="FFFFFF"/>
                </a:solidFill>
                <a:latin typeface="Calibri"/>
                <a:cs typeface="Calibri"/>
              </a:rPr>
              <a:t>Wales,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75" dirty="0">
                <a:solidFill>
                  <a:srgbClr val="FFFFFF"/>
                </a:solidFill>
                <a:latin typeface="Calibri"/>
                <a:cs typeface="Calibri"/>
              </a:rPr>
              <a:t>Disability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85" dirty="0">
                <a:solidFill>
                  <a:srgbClr val="FFFFFF"/>
                </a:solidFill>
                <a:latin typeface="Calibri"/>
                <a:cs typeface="Calibri"/>
              </a:rPr>
              <a:t>Sport </a:t>
            </a:r>
            <a:r>
              <a:rPr sz="1850" b="1" spc="240" dirty="0">
                <a:solidFill>
                  <a:srgbClr val="FFFFFF"/>
                </a:solidFill>
                <a:latin typeface="Calibri"/>
                <a:cs typeface="Calibri"/>
              </a:rPr>
              <a:t>Wales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0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85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15" dirty="0">
                <a:solidFill>
                  <a:srgbClr val="FFFFFF"/>
                </a:solidFill>
                <a:latin typeface="Calibri"/>
                <a:cs typeface="Calibri"/>
              </a:rPr>
              <a:t>Tennis</a:t>
            </a:r>
            <a:r>
              <a:rPr sz="18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220" dirty="0">
                <a:solidFill>
                  <a:srgbClr val="FFFFFF"/>
                </a:solidFill>
                <a:latin typeface="Calibri"/>
                <a:cs typeface="Calibri"/>
              </a:rPr>
              <a:t>Wales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E310-4960-95FE-D22B-A284090E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15" y="1294638"/>
            <a:ext cx="12558521" cy="646331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Cwestiynau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Grŵp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Trafod</a:t>
            </a:r>
            <a:r>
              <a:rPr lang="en-GB" dirty="0">
                <a:solidFill>
                  <a:schemeClr val="bg1"/>
                </a:solidFill>
              </a:rPr>
              <a:t> / Discussion Group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E01A-5EFA-C1B7-A0AA-F3DFEC2D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2705100"/>
            <a:ext cx="8001000" cy="4739759"/>
          </a:xfrm>
        </p:spPr>
        <p:txBody>
          <a:bodyPr/>
          <a:lstStyle/>
          <a:p>
            <a:r>
              <a:rPr lang="en-GB" dirty="0"/>
              <a:t>Active Wellbeing – in a whole system approach what does good look like?</a:t>
            </a:r>
          </a:p>
          <a:p>
            <a:endParaRPr lang="en-GB" dirty="0"/>
          </a:p>
          <a:p>
            <a:r>
              <a:rPr lang="en-GB" dirty="0"/>
              <a:t>Future Planning – when should any change begin alongside development for schools?</a:t>
            </a:r>
          </a:p>
          <a:p>
            <a:endParaRPr lang="en-GB" dirty="0"/>
          </a:p>
          <a:p>
            <a:r>
              <a:rPr lang="en-GB" dirty="0"/>
              <a:t>Strategic level approach  - guidance and frameworks v innovation centres / hubs?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103BE99-A182-CEFE-65F6-EBA5A4C480C3}"/>
              </a:ext>
            </a:extLst>
          </p:cNvPr>
          <p:cNvSpPr/>
          <p:nvPr/>
        </p:nvSpPr>
        <p:spPr>
          <a:xfrm>
            <a:off x="10826045" y="6976616"/>
            <a:ext cx="7462520" cy="3310890"/>
          </a:xfrm>
          <a:custGeom>
            <a:avLst/>
            <a:gdLst/>
            <a:ahLst/>
            <a:cxnLst/>
            <a:rect l="l" t="t" r="r" b="b"/>
            <a:pathLst>
              <a:path w="7462519" h="3310890">
                <a:moveTo>
                  <a:pt x="7461954" y="3310383"/>
                </a:moveTo>
                <a:lnTo>
                  <a:pt x="0" y="3310383"/>
                </a:lnTo>
                <a:lnTo>
                  <a:pt x="7461954" y="0"/>
                </a:lnTo>
                <a:lnTo>
                  <a:pt x="7461954" y="3310383"/>
                </a:lnTo>
                <a:close/>
              </a:path>
            </a:pathLst>
          </a:custGeom>
          <a:solidFill>
            <a:srgbClr val="A3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B3BB9-9388-FA68-FA7B-A6AE6099A05A}"/>
              </a:ext>
            </a:extLst>
          </p:cNvPr>
          <p:cNvSpPr txBox="1"/>
          <p:nvPr/>
        </p:nvSpPr>
        <p:spPr>
          <a:xfrm>
            <a:off x="1219200" y="2652813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Lles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Actif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–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mewn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dull system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gyfan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sut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olwg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sydd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sut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olwg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sydd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dda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?</a:t>
            </a:r>
          </a:p>
          <a:p>
            <a:endParaRPr lang="en-GB" sz="2800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Cynllunio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gyfer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y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dyfodol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–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pryd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ddylai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unrhyw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newid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ddechrau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ochr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ochr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â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datblygiad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ysgolion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?</a:t>
            </a:r>
          </a:p>
          <a:p>
            <a:endParaRPr lang="en-GB" sz="2800" dirty="0">
              <a:solidFill>
                <a:schemeClr val="bg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Dull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lefel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strategol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-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canllawiau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a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fframweithiau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erbyn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canolfannau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arloesi</a:t>
            </a:r>
            <a:r>
              <a:rPr lang="en-GB" sz="280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74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8288000" cy="10287000"/>
            <a:chOff x="0" y="2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2179" y="3"/>
              <a:ext cx="13225819" cy="90489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12889865" cy="10287000"/>
            </a:xfrm>
            <a:custGeom>
              <a:avLst/>
              <a:gdLst/>
              <a:ahLst/>
              <a:cxnLst/>
              <a:rect l="l" t="t" r="r" b="b"/>
              <a:pathLst>
                <a:path w="12889865" h="10287000">
                  <a:moveTo>
                    <a:pt x="0" y="10286996"/>
                  </a:moveTo>
                  <a:lnTo>
                    <a:pt x="0" y="0"/>
                  </a:lnTo>
                  <a:lnTo>
                    <a:pt x="7958981" y="0"/>
                  </a:lnTo>
                  <a:lnTo>
                    <a:pt x="12889715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C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2272" y="6046052"/>
              <a:ext cx="15335885" cy="4241165"/>
            </a:xfrm>
            <a:custGeom>
              <a:avLst/>
              <a:gdLst/>
              <a:ahLst/>
              <a:cxnLst/>
              <a:rect l="l" t="t" r="r" b="b"/>
              <a:pathLst>
                <a:path w="15335885" h="4241165">
                  <a:moveTo>
                    <a:pt x="15335727" y="4240946"/>
                  </a:moveTo>
                  <a:lnTo>
                    <a:pt x="0" y="4240946"/>
                  </a:lnTo>
                  <a:lnTo>
                    <a:pt x="15335727" y="0"/>
                  </a:lnTo>
                  <a:lnTo>
                    <a:pt x="15335727" y="4240946"/>
                  </a:lnTo>
                  <a:close/>
                </a:path>
              </a:pathLst>
            </a:custGeom>
            <a:solidFill>
              <a:srgbClr val="A32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73" y="537552"/>
              <a:ext cx="5124449" cy="29241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652" y="4386924"/>
            <a:ext cx="8855075" cy="101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spc="405" dirty="0" err="1">
                <a:solidFill>
                  <a:srgbClr val="FFFFFF"/>
                </a:solidFill>
              </a:rPr>
              <a:t>Gwybodaeth</a:t>
            </a:r>
            <a:r>
              <a:rPr sz="3250" spc="180" dirty="0">
                <a:solidFill>
                  <a:srgbClr val="FFFFFF"/>
                </a:solidFill>
              </a:rPr>
              <a:t> </a:t>
            </a:r>
            <a:r>
              <a:rPr sz="3250" spc="375" dirty="0" err="1">
                <a:solidFill>
                  <a:srgbClr val="FFFFFF"/>
                </a:solidFill>
              </a:rPr>
              <a:t>Bellach</a:t>
            </a:r>
            <a:br>
              <a:rPr lang="en-GB" sz="3250" spc="375" dirty="0">
                <a:solidFill>
                  <a:srgbClr val="FFFFFF"/>
                </a:solidFill>
              </a:rPr>
            </a:br>
            <a:r>
              <a:rPr sz="3250" spc="360" dirty="0">
                <a:solidFill>
                  <a:srgbClr val="FFFFFF"/>
                </a:solidFill>
              </a:rPr>
              <a:t>Further</a:t>
            </a:r>
            <a:r>
              <a:rPr sz="3250" spc="185" dirty="0">
                <a:solidFill>
                  <a:srgbClr val="FFFFFF"/>
                </a:solidFill>
              </a:rPr>
              <a:t> </a:t>
            </a:r>
            <a:r>
              <a:rPr sz="3250" spc="320" dirty="0">
                <a:solidFill>
                  <a:srgbClr val="FFFFFF"/>
                </a:solidFill>
              </a:rPr>
              <a:t>Information</a:t>
            </a:r>
            <a:endParaRPr sz="32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5875782"/>
            <a:ext cx="7514590" cy="30726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355" dirty="0">
                <a:solidFill>
                  <a:srgbClr val="FFFFFF"/>
                </a:solidFill>
                <a:latin typeface="Calibri"/>
                <a:cs typeface="Calibri"/>
              </a:rPr>
              <a:t>Rob</a:t>
            </a:r>
            <a:r>
              <a:rPr sz="2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375" dirty="0">
                <a:solidFill>
                  <a:srgbClr val="FFFFFF"/>
                </a:solidFill>
                <a:latin typeface="Calibri"/>
                <a:cs typeface="Calibri"/>
              </a:rPr>
              <a:t>Baynham</a:t>
            </a:r>
            <a:endParaRPr sz="2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>
              <a:lnSpc>
                <a:spcPct val="115199"/>
              </a:lnSpc>
            </a:pPr>
            <a:r>
              <a:rPr sz="2550" b="1" spc="290" dirty="0">
                <a:solidFill>
                  <a:srgbClr val="FFFFFF"/>
                </a:solidFill>
                <a:latin typeface="Calibri"/>
                <a:cs typeface="Calibri"/>
              </a:rPr>
              <a:t>Rheolwr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75" dirty="0">
                <a:solidFill>
                  <a:srgbClr val="FFFFFF"/>
                </a:solidFill>
                <a:latin typeface="Calibri"/>
                <a:cs typeface="Calibri"/>
              </a:rPr>
              <a:t>Prosiect</a:t>
            </a:r>
            <a:r>
              <a:rPr sz="255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325" dirty="0">
                <a:solidFill>
                  <a:srgbClr val="FFFFFF"/>
                </a:solidFill>
                <a:latin typeface="Calibri"/>
                <a:cs typeface="Calibri"/>
              </a:rPr>
              <a:t>Chwaraeon</a:t>
            </a:r>
            <a:r>
              <a:rPr sz="255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85" dirty="0">
                <a:solidFill>
                  <a:srgbClr val="FFFFFF"/>
                </a:solidFill>
                <a:latin typeface="Calibri"/>
                <a:cs typeface="Calibri"/>
              </a:rPr>
              <a:t>Lles</a:t>
            </a:r>
            <a:r>
              <a:rPr sz="255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25" dirty="0">
                <a:solidFill>
                  <a:srgbClr val="FFFFFF"/>
                </a:solidFill>
                <a:latin typeface="Calibri"/>
                <a:cs typeface="Calibri"/>
              </a:rPr>
              <a:t>Actif </a:t>
            </a:r>
            <a:r>
              <a:rPr sz="2550" b="1" spc="275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3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70" dirty="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310" dirty="0">
                <a:solidFill>
                  <a:srgbClr val="FFFFFF"/>
                </a:solidFill>
                <a:latin typeface="Calibri"/>
                <a:cs typeface="Calibri"/>
              </a:rPr>
              <a:t>Wellbeing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7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5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b="1" spc="295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2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1304290">
              <a:lnSpc>
                <a:spcPct val="115199"/>
              </a:lnSpc>
            </a:pPr>
            <a:r>
              <a:rPr sz="2550" b="1" u="heavy" spc="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Rob.Ba</a:t>
            </a:r>
            <a:r>
              <a:rPr sz="2550" b="1" spc="3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2550" b="1" u="heavy" spc="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nham@ColegauCymru.ac.uk</a:t>
            </a:r>
            <a:r>
              <a:rPr sz="2550" b="1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550" b="1" spc="310" dirty="0">
                <a:solidFill>
                  <a:srgbClr val="FFFFFF"/>
                </a:solidFill>
                <a:latin typeface="Calibri"/>
                <a:cs typeface="Calibri"/>
              </a:rPr>
              <a:t>www.sport.colleges.wales</a:t>
            </a:r>
            <a:endParaRPr sz="2550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4C18B1904804D9943E7B436266511" ma:contentTypeVersion="18" ma:contentTypeDescription="Create a new document." ma:contentTypeScope="" ma:versionID="7d8064fbe50b3be89f090586f0fab229">
  <xsd:schema xmlns:xsd="http://www.w3.org/2001/XMLSchema" xmlns:xs="http://www.w3.org/2001/XMLSchema" xmlns:p="http://schemas.microsoft.com/office/2006/metadata/properties" xmlns:ns2="64b81f6f-f75d-41d4-a70c-c411efd3da9b" xmlns:ns3="c2158ecc-c545-4086-b5e8-0d082318b3f6" targetNamespace="http://schemas.microsoft.com/office/2006/metadata/properties" ma:root="true" ma:fieldsID="08524ceba92c2a5436e3a61b576459a7" ns2:_="" ns3:_="">
    <xsd:import namespace="64b81f6f-f75d-41d4-a70c-c411efd3da9b"/>
    <xsd:import namespace="c2158ecc-c545-4086-b5e8-0d082318b3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81f6f-f75d-41d4-a70c-c411efd3d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d2b0097-9a46-4f7c-8939-d8646ab8031a}" ma:internalName="TaxCatchAll" ma:showField="CatchAllData" ma:web="64b81f6f-f75d-41d4-a70c-c411efd3d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58ecc-c545-4086-b5e8-0d082318b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ae4b08c-65df-46da-b1a1-1fa120233e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58ecc-c545-4086-b5e8-0d082318b3f6">
      <Terms xmlns="http://schemas.microsoft.com/office/infopath/2007/PartnerControls"/>
    </lcf76f155ced4ddcb4097134ff3c332f>
    <_Flow_SignoffStatus xmlns="c2158ecc-c545-4086-b5e8-0d082318b3f6" xsi:nil="true"/>
    <TaxCatchAll xmlns="64b81f6f-f75d-41d4-a70c-c411efd3da9b" xsi:nil="true"/>
  </documentManagement>
</p:properties>
</file>

<file path=customXml/itemProps1.xml><?xml version="1.0" encoding="utf-8"?>
<ds:datastoreItem xmlns:ds="http://schemas.openxmlformats.org/officeDocument/2006/customXml" ds:itemID="{25AE117B-E269-476A-BB60-DE262FE98E1B}"/>
</file>

<file path=customXml/itemProps2.xml><?xml version="1.0" encoding="utf-8"?>
<ds:datastoreItem xmlns:ds="http://schemas.openxmlformats.org/officeDocument/2006/customXml" ds:itemID="{C2D1D57B-FC8B-470D-80C5-19340F4BE3F9}"/>
</file>

<file path=customXml/itemProps3.xml><?xml version="1.0" encoding="utf-8"?>
<ds:datastoreItem xmlns:ds="http://schemas.openxmlformats.org/officeDocument/2006/customXml" ds:itemID="{F19712D3-3AB9-4BE7-A5DC-39C08D95C7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Custom</PresentationFormat>
  <Paragraphs>53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bold</vt:lpstr>
      <vt:lpstr>League Spartan</vt:lpstr>
      <vt:lpstr>League Spartan Bold</vt:lpstr>
      <vt:lpstr>Office Theme</vt:lpstr>
      <vt:lpstr>1_Office Theme</vt:lpstr>
      <vt:lpstr>PowerPoint Presentation</vt:lpstr>
      <vt:lpstr>PowerPoint Presentation</vt:lpstr>
      <vt:lpstr>PowerPoint Presentation</vt:lpstr>
      <vt:lpstr>Heriau'r Dyfodol</vt:lpstr>
      <vt:lpstr>Future Challenges</vt:lpstr>
      <vt:lpstr>Cwestiynau Grŵp Trafod / Discussion Group Questions </vt:lpstr>
      <vt:lpstr>Gwybodaeth Bellach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OVERVIEW 22/23 - Bilingual</dc:title>
  <dc:creator>Lucy</dc:creator>
  <cp:keywords>DAFgo4LGrQU,BAEOoI7w8jo</cp:keywords>
  <cp:lastModifiedBy>Amy Evans</cp:lastModifiedBy>
  <cp:revision>3</cp:revision>
  <dcterms:created xsi:type="dcterms:W3CDTF">2023-10-11T10:31:02Z</dcterms:created>
  <dcterms:modified xsi:type="dcterms:W3CDTF">2023-10-18T09:45:46Z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2023-04-26T00:00:00Z</vt:filetime>
  </property>
  <property fmtid="{D5CDD505-2E9C-101B-9397-08002B2CF9AE}" pid="6" name="ContentTypeId">
    <vt:lpwstr>0x0101002A04C18B1904804D9943E7B436266511</vt:lpwstr>
  </property>
</Properties>
</file>